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1"/>
  </p:notesMasterIdLst>
  <p:sldIdLst>
    <p:sldId id="256" r:id="rId2"/>
    <p:sldId id="257" r:id="rId3"/>
    <p:sldId id="258" r:id="rId4"/>
    <p:sldId id="261" r:id="rId5"/>
    <p:sldId id="262" r:id="rId6"/>
    <p:sldId id="293" r:id="rId7"/>
    <p:sldId id="292" r:id="rId8"/>
    <p:sldId id="263" r:id="rId9"/>
    <p:sldId id="273"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71" r:id="rId48"/>
    <p:sldId id="372" r:id="rId49"/>
    <p:sldId id="374" r:id="rId50"/>
    <p:sldId id="373" r:id="rId51"/>
    <p:sldId id="375" r:id="rId52"/>
    <p:sldId id="376" r:id="rId53"/>
    <p:sldId id="381" r:id="rId54"/>
    <p:sldId id="366" r:id="rId55"/>
    <p:sldId id="377" r:id="rId56"/>
    <p:sldId id="378" r:id="rId57"/>
    <p:sldId id="379" r:id="rId58"/>
    <p:sldId id="380" r:id="rId59"/>
    <p:sldId id="288" r:id="rId60"/>
  </p:sldIdLst>
  <p:sldSz cx="10058400" cy="7772400"/>
  <p:notesSz cx="10058400" cy="7772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hMoux9I8qwtDwQiDOZVxMqtjZAw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g" initials="H" lastIdx="6" clrIdx="0">
    <p:extLst>
      <p:ext uri="{19B8F6BF-5375-455C-9EA6-DF929625EA0E}">
        <p15:presenceInfo xmlns:p15="http://schemas.microsoft.com/office/powerpoint/2012/main" userId="H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482" y="7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104"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676725" y="582925"/>
            <a:ext cx="6705925" cy="29146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005825" y="3691875"/>
            <a:ext cx="8046700" cy="34975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 name="Google Shape;51;p1: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e4f251f53b_1_0:notes"/>
          <p:cNvSpPr txBox="1">
            <a:spLocks noGrp="1"/>
          </p:cNvSpPr>
          <p:nvPr>
            <p:ph type="body" idx="1"/>
          </p:nvPr>
        </p:nvSpPr>
        <p:spPr>
          <a:xfrm>
            <a:off x="1005825" y="3691875"/>
            <a:ext cx="8046600" cy="349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e4f251f53b_1_0: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 name="Google Shape;65;p2: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78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5: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7: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7: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7: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7: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2384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9:notes"/>
          <p:cNvSpPr txBox="1">
            <a:spLocks noGrp="1"/>
          </p:cNvSpPr>
          <p:nvPr>
            <p:ph type="body" idx="1"/>
          </p:nvPr>
        </p:nvSpPr>
        <p:spPr>
          <a:xfrm>
            <a:off x="1005825" y="3691875"/>
            <a:ext cx="8046700" cy="34975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9:notes"/>
          <p:cNvSpPr>
            <a:spLocks noGrp="1" noRot="1" noChangeAspect="1"/>
          </p:cNvSpPr>
          <p:nvPr>
            <p:ph type="sldImg" idx="2"/>
          </p:nvPr>
        </p:nvSpPr>
        <p:spPr>
          <a:xfrm>
            <a:off x="3143250" y="582613"/>
            <a:ext cx="3771900" cy="2914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621219" y="1563148"/>
            <a:ext cx="8815960" cy="479425"/>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950" b="0" i="0">
                <a:solidFill>
                  <a:srgbClr val="90C126"/>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621305" y="2835670"/>
            <a:ext cx="8815789" cy="310387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b="0" i="0">
                <a:solidFill>
                  <a:schemeClr val="dk1"/>
                </a:solidFil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31"/>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7242048" y="7228332"/>
            <a:ext cx="2313432" cy="38862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5"/>
        <p:cNvGrpSpPr/>
        <p:nvPr/>
      </p:nvGrpSpPr>
      <p:grpSpPr>
        <a:xfrm>
          <a:off x="0" y="0"/>
          <a:ext cx="0" cy="0"/>
          <a:chOff x="0" y="0"/>
          <a:chExt cx="0" cy="0"/>
        </a:xfrm>
      </p:grpSpPr>
      <p:sp>
        <p:nvSpPr>
          <p:cNvPr id="46" name="Google Shape;46;p35"/>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5"/>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7242048" y="7228332"/>
            <a:ext cx="2313432" cy="38862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0"/>
          <p:cNvSpPr/>
          <p:nvPr/>
        </p:nvSpPr>
        <p:spPr>
          <a:xfrm>
            <a:off x="7728204" y="1057655"/>
            <a:ext cx="1013460" cy="5659120"/>
          </a:xfrm>
          <a:custGeom>
            <a:avLst/>
            <a:gdLst/>
            <a:ahLst/>
            <a:cxnLst/>
            <a:rect l="l" t="t" r="r" b="b"/>
            <a:pathLst>
              <a:path w="1013459" h="5659120" extrusionOk="0">
                <a:moveTo>
                  <a:pt x="1013459" y="5658612"/>
                </a:moveTo>
                <a:lnTo>
                  <a:pt x="1005839" y="5658612"/>
                </a:lnTo>
                <a:lnTo>
                  <a:pt x="0" y="1526"/>
                </a:lnTo>
                <a:lnTo>
                  <a:pt x="0" y="0"/>
                </a:lnTo>
                <a:lnTo>
                  <a:pt x="7619" y="0"/>
                </a:lnTo>
                <a:lnTo>
                  <a:pt x="1013459" y="565861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p30"/>
          <p:cNvSpPr/>
          <p:nvPr/>
        </p:nvSpPr>
        <p:spPr>
          <a:xfrm>
            <a:off x="6121908" y="4090416"/>
            <a:ext cx="3937000" cy="2626360"/>
          </a:xfrm>
          <a:custGeom>
            <a:avLst/>
            <a:gdLst/>
            <a:ahLst/>
            <a:cxnLst/>
            <a:rect l="l" t="t" r="r" b="b"/>
            <a:pathLst>
              <a:path w="3937000" h="2626359" extrusionOk="0">
                <a:moveTo>
                  <a:pt x="10668" y="2625851"/>
                </a:moveTo>
                <a:lnTo>
                  <a:pt x="0" y="2625851"/>
                </a:lnTo>
                <a:lnTo>
                  <a:pt x="0" y="2624327"/>
                </a:lnTo>
                <a:lnTo>
                  <a:pt x="3047" y="2622804"/>
                </a:lnTo>
                <a:lnTo>
                  <a:pt x="3931919" y="1524"/>
                </a:lnTo>
                <a:lnTo>
                  <a:pt x="3934967" y="0"/>
                </a:lnTo>
                <a:lnTo>
                  <a:pt x="3936491" y="1524"/>
                </a:lnTo>
                <a:lnTo>
                  <a:pt x="3936492" y="9143"/>
                </a:lnTo>
                <a:lnTo>
                  <a:pt x="10668" y="2625851"/>
                </a:ln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p30"/>
          <p:cNvSpPr/>
          <p:nvPr/>
        </p:nvSpPr>
        <p:spPr>
          <a:xfrm>
            <a:off x="7575804" y="1057655"/>
            <a:ext cx="2481580" cy="5659120"/>
          </a:xfrm>
          <a:custGeom>
            <a:avLst/>
            <a:gdLst/>
            <a:ahLst/>
            <a:cxnLst/>
            <a:rect l="l" t="t" r="r" b="b"/>
            <a:pathLst>
              <a:path w="2481579" h="5659120" extrusionOk="0">
                <a:moveTo>
                  <a:pt x="2481071" y="5658612"/>
                </a:moveTo>
                <a:lnTo>
                  <a:pt x="0" y="5658612"/>
                </a:lnTo>
                <a:lnTo>
                  <a:pt x="1685252" y="0"/>
                </a:lnTo>
                <a:lnTo>
                  <a:pt x="2481071" y="0"/>
                </a:lnTo>
                <a:lnTo>
                  <a:pt x="2481071" y="5658612"/>
                </a:lnTo>
                <a:close/>
              </a:path>
            </a:pathLst>
          </a:custGeom>
          <a:solidFill>
            <a:srgbClr val="90C126">
              <a:alpha val="2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9;p30"/>
          <p:cNvSpPr/>
          <p:nvPr/>
        </p:nvSpPr>
        <p:spPr>
          <a:xfrm>
            <a:off x="7924350" y="1057655"/>
            <a:ext cx="2134235" cy="5659120"/>
          </a:xfrm>
          <a:custGeom>
            <a:avLst/>
            <a:gdLst/>
            <a:ahLst/>
            <a:cxnLst/>
            <a:rect l="l" t="t" r="r" b="b"/>
            <a:pathLst>
              <a:path w="2134234" h="5659120" extrusionOk="0">
                <a:moveTo>
                  <a:pt x="2134049" y="5658612"/>
                </a:moveTo>
                <a:lnTo>
                  <a:pt x="997145" y="5658612"/>
                </a:lnTo>
                <a:lnTo>
                  <a:pt x="0" y="0"/>
                </a:lnTo>
                <a:lnTo>
                  <a:pt x="2134049" y="0"/>
                </a:lnTo>
                <a:lnTo>
                  <a:pt x="2134049" y="5658612"/>
                </a:lnTo>
                <a:close/>
              </a:path>
            </a:pathLst>
          </a:custGeom>
          <a:solidFill>
            <a:srgbClr val="90C126">
              <a:alpha val="1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0;p30"/>
          <p:cNvSpPr/>
          <p:nvPr/>
        </p:nvSpPr>
        <p:spPr>
          <a:xfrm>
            <a:off x="7370064" y="3572255"/>
            <a:ext cx="2688590" cy="3144520"/>
          </a:xfrm>
          <a:custGeom>
            <a:avLst/>
            <a:gdLst/>
            <a:ahLst/>
            <a:cxnLst/>
            <a:rect l="l" t="t" r="r" b="b"/>
            <a:pathLst>
              <a:path w="2688590" h="3144520" extrusionOk="0">
                <a:moveTo>
                  <a:pt x="2688336" y="3144012"/>
                </a:moveTo>
                <a:lnTo>
                  <a:pt x="0" y="3144012"/>
                </a:lnTo>
                <a:lnTo>
                  <a:pt x="2688336" y="0"/>
                </a:lnTo>
                <a:lnTo>
                  <a:pt x="2688336" y="3144012"/>
                </a:lnTo>
                <a:close/>
              </a:path>
            </a:pathLst>
          </a:custGeom>
          <a:solidFill>
            <a:srgbClr val="54A021">
              <a:alpha val="7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30"/>
          <p:cNvSpPr/>
          <p:nvPr/>
        </p:nvSpPr>
        <p:spPr>
          <a:xfrm>
            <a:off x="7704489" y="1057655"/>
            <a:ext cx="2352675" cy="5659120"/>
          </a:xfrm>
          <a:custGeom>
            <a:avLst/>
            <a:gdLst/>
            <a:ahLst/>
            <a:cxnLst/>
            <a:rect l="l" t="t" r="r" b="b"/>
            <a:pathLst>
              <a:path w="2352675" h="5659120" extrusionOk="0">
                <a:moveTo>
                  <a:pt x="2352387" y="5658612"/>
                </a:moveTo>
                <a:lnTo>
                  <a:pt x="2035395" y="5658612"/>
                </a:lnTo>
                <a:lnTo>
                  <a:pt x="0" y="0"/>
                </a:lnTo>
                <a:lnTo>
                  <a:pt x="2352387" y="0"/>
                </a:lnTo>
                <a:lnTo>
                  <a:pt x="2352387" y="5658612"/>
                </a:lnTo>
                <a:close/>
              </a:path>
            </a:pathLst>
          </a:custGeom>
          <a:solidFill>
            <a:srgbClr val="3F7718">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2;p30"/>
          <p:cNvSpPr/>
          <p:nvPr/>
        </p:nvSpPr>
        <p:spPr>
          <a:xfrm>
            <a:off x="8991600" y="1057655"/>
            <a:ext cx="1065530" cy="5659120"/>
          </a:xfrm>
          <a:custGeom>
            <a:avLst/>
            <a:gdLst/>
            <a:ahLst/>
            <a:cxnLst/>
            <a:rect l="l" t="t" r="r" b="b"/>
            <a:pathLst>
              <a:path w="1065529" h="5659120" extrusionOk="0">
                <a:moveTo>
                  <a:pt x="1065275" y="5658612"/>
                </a:moveTo>
                <a:lnTo>
                  <a:pt x="0" y="5658612"/>
                </a:lnTo>
                <a:lnTo>
                  <a:pt x="840342" y="0"/>
                </a:lnTo>
                <a:lnTo>
                  <a:pt x="1065275" y="0"/>
                </a:lnTo>
                <a:lnTo>
                  <a:pt x="1065275" y="5658612"/>
                </a:lnTo>
                <a:close/>
              </a:path>
            </a:pathLst>
          </a:custGeom>
          <a:solidFill>
            <a:srgbClr val="BFE474">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30"/>
          <p:cNvSpPr/>
          <p:nvPr/>
        </p:nvSpPr>
        <p:spPr>
          <a:xfrm>
            <a:off x="9026113" y="1057655"/>
            <a:ext cx="1031240" cy="5659120"/>
          </a:xfrm>
          <a:custGeom>
            <a:avLst/>
            <a:gdLst/>
            <a:ahLst/>
            <a:cxnLst/>
            <a:rect l="l" t="t" r="r" b="b"/>
            <a:pathLst>
              <a:path w="1031240" h="5659120" extrusionOk="0">
                <a:moveTo>
                  <a:pt x="1030762" y="5658612"/>
                </a:moveTo>
                <a:lnTo>
                  <a:pt x="914938" y="5658612"/>
                </a:lnTo>
                <a:lnTo>
                  <a:pt x="0" y="0"/>
                </a:lnTo>
                <a:lnTo>
                  <a:pt x="1030762" y="0"/>
                </a:lnTo>
                <a:lnTo>
                  <a:pt x="1030762" y="5658612"/>
                </a:lnTo>
                <a:close/>
              </a:path>
            </a:pathLst>
          </a:custGeom>
          <a:solidFill>
            <a:srgbClr val="90C126">
              <a:alpha val="6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 name="Google Shape;14;p30"/>
          <p:cNvSpPr/>
          <p:nvPr/>
        </p:nvSpPr>
        <p:spPr>
          <a:xfrm>
            <a:off x="8557260" y="4020311"/>
            <a:ext cx="1499870" cy="2696210"/>
          </a:xfrm>
          <a:custGeom>
            <a:avLst/>
            <a:gdLst/>
            <a:ahLst/>
            <a:cxnLst/>
            <a:rect l="l" t="t" r="r" b="b"/>
            <a:pathLst>
              <a:path w="1499870" h="2696209" extrusionOk="0">
                <a:moveTo>
                  <a:pt x="1499615" y="2695956"/>
                </a:moveTo>
                <a:lnTo>
                  <a:pt x="0" y="2695956"/>
                </a:lnTo>
                <a:lnTo>
                  <a:pt x="1499615" y="0"/>
                </a:lnTo>
                <a:lnTo>
                  <a:pt x="1499615" y="2695956"/>
                </a:lnTo>
                <a:close/>
              </a:path>
            </a:pathLst>
          </a:custGeom>
          <a:solidFill>
            <a:srgbClr val="90C126">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 name="Google Shape;15;p30"/>
          <p:cNvSpPr/>
          <p:nvPr/>
        </p:nvSpPr>
        <p:spPr>
          <a:xfrm>
            <a:off x="0" y="4369308"/>
            <a:ext cx="370840" cy="2346960"/>
          </a:xfrm>
          <a:custGeom>
            <a:avLst/>
            <a:gdLst/>
            <a:ahLst/>
            <a:cxnLst/>
            <a:rect l="l" t="t" r="r" b="b"/>
            <a:pathLst>
              <a:path w="370840" h="2346959" extrusionOk="0">
                <a:moveTo>
                  <a:pt x="370332" y="2346960"/>
                </a:moveTo>
                <a:lnTo>
                  <a:pt x="0" y="2346960"/>
                </a:lnTo>
                <a:lnTo>
                  <a:pt x="0" y="0"/>
                </a:lnTo>
                <a:lnTo>
                  <a:pt x="370332" y="2346960"/>
                </a:lnTo>
                <a:close/>
              </a:path>
            </a:pathLst>
          </a:custGeom>
          <a:solidFill>
            <a:srgbClr val="90C126">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 name="Google Shape;16;p30"/>
          <p:cNvSpPr txBox="1">
            <a:spLocks noGrp="1"/>
          </p:cNvSpPr>
          <p:nvPr>
            <p:ph type="title"/>
          </p:nvPr>
        </p:nvSpPr>
        <p:spPr>
          <a:xfrm>
            <a:off x="621219" y="1563148"/>
            <a:ext cx="8815960" cy="479425"/>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950" b="0" i="0" u="none" strike="noStrike" cap="none">
                <a:solidFill>
                  <a:srgbClr val="90C126"/>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30"/>
          <p:cNvSpPr txBox="1">
            <a:spLocks noGrp="1"/>
          </p:cNvSpPr>
          <p:nvPr>
            <p:ph type="body" idx="1"/>
          </p:nvPr>
        </p:nvSpPr>
        <p:spPr>
          <a:xfrm>
            <a:off x="621305" y="2835670"/>
            <a:ext cx="8815789" cy="3103879"/>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8" name="Google Shape;18;p30"/>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sp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0"/>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0"/>
          <p:cNvSpPr txBox="1">
            <a:spLocks noGrp="1"/>
          </p:cNvSpPr>
          <p:nvPr>
            <p:ph type="sldNum" idx="12"/>
          </p:nvPr>
        </p:nvSpPr>
        <p:spPr>
          <a:xfrm>
            <a:off x="7242048" y="7228332"/>
            <a:ext cx="2313432" cy="388620"/>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vi-VN"/>
              <a:t>‹#›</a:t>
            </a:fld>
            <a:endParaRPr b="0" u="none"/>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1"/>
          <p:cNvSpPr txBox="1">
            <a:spLocks noGrp="1"/>
          </p:cNvSpPr>
          <p:nvPr>
            <p:ph type="title"/>
          </p:nvPr>
        </p:nvSpPr>
        <p:spPr>
          <a:xfrm>
            <a:off x="838200" y="2743200"/>
            <a:ext cx="8226972"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vi-VN" sz="4800" b="1" dirty="0">
                <a:solidFill>
                  <a:srgbClr val="FF0000"/>
                </a:solidFill>
                <a:latin typeface="Times New Roman"/>
                <a:ea typeface="Times New Roman"/>
                <a:cs typeface="Times New Roman"/>
                <a:sym typeface="Times New Roman"/>
              </a:rPr>
              <a:t>CÔNG NGHỆ </a:t>
            </a:r>
            <a:r>
              <a:rPr lang="vi-VN" sz="4800" b="1" dirty="0" smtClean="0">
                <a:solidFill>
                  <a:srgbClr val="FF0000"/>
                </a:solidFill>
                <a:latin typeface="Times New Roman"/>
                <a:ea typeface="Times New Roman"/>
                <a:cs typeface="Times New Roman"/>
                <a:sym typeface="Times New Roman"/>
              </a:rPr>
              <a:t>PHUN </a:t>
            </a:r>
            <a:r>
              <a:rPr lang="vi-VN" sz="4800" b="1" dirty="0">
                <a:solidFill>
                  <a:srgbClr val="FF0000"/>
                </a:solidFill>
                <a:latin typeface="Times New Roman"/>
                <a:ea typeface="Times New Roman"/>
                <a:cs typeface="Times New Roman"/>
                <a:sym typeface="Times New Roman"/>
              </a:rPr>
              <a:t>CÁT</a:t>
            </a:r>
            <a:endParaRPr sz="4800" b="1" dirty="0">
              <a:solidFill>
                <a:srgbClr val="FF0000"/>
              </a:solidFill>
              <a:latin typeface="Times New Roman"/>
              <a:ea typeface="Times New Roman"/>
              <a:cs typeface="Times New Roman"/>
              <a:sym typeface="Times New Roman"/>
            </a:endParaRPr>
          </a:p>
        </p:txBody>
      </p:sp>
      <p:sp>
        <p:nvSpPr>
          <p:cNvPr id="54" name="Google Shape;54;p1"/>
          <p:cNvSpPr txBox="1">
            <a:spLocks noGrp="1"/>
          </p:cNvSpPr>
          <p:nvPr>
            <p:ph type="body" idx="1"/>
          </p:nvPr>
        </p:nvSpPr>
        <p:spPr>
          <a:xfrm>
            <a:off x="717556" y="5329040"/>
            <a:ext cx="7864969" cy="1364476"/>
          </a:xfrm>
          <a:prstGeom prst="rect">
            <a:avLst/>
          </a:prstGeom>
          <a:noFill/>
          <a:ln>
            <a:noFill/>
          </a:ln>
        </p:spPr>
        <p:txBody>
          <a:bodyPr spcFirstLastPara="1" wrap="square" lIns="0" tIns="0" rIns="0" bIns="0" anchor="t" anchorCtr="0">
            <a:spAutoFit/>
          </a:bodyPr>
          <a:lstStyle/>
          <a:p>
            <a:pPr marL="1013460" marR="5080" lvl="0" indent="-1001394" algn="ctr" rtl="0">
              <a:lnSpc>
                <a:spcPct val="149700"/>
              </a:lnSpc>
              <a:spcBef>
                <a:spcPts val="0"/>
              </a:spcBef>
              <a:spcAft>
                <a:spcPts val="0"/>
              </a:spcAft>
              <a:buNone/>
            </a:pPr>
            <a:r>
              <a:rPr lang="vi-VN" b="1" dirty="0">
                <a:solidFill>
                  <a:schemeClr val="dk2"/>
                </a:solidFill>
                <a:latin typeface="+mj-lt"/>
                <a:ea typeface="Arial"/>
                <a:cs typeface="Arial"/>
                <a:sym typeface="Arial"/>
              </a:rPr>
              <a:t>LEKAR GROUP</a:t>
            </a:r>
            <a:endParaRPr dirty="0">
              <a:latin typeface="+mj-lt"/>
            </a:endParaRPr>
          </a:p>
          <a:p>
            <a:pPr marL="1013460" marR="5080" lvl="0" indent="-1001394"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CÔNG NGHỆ ĐÁNH BÓNG KIM LOẠI LEKA</a:t>
            </a:r>
            <a:endParaRPr sz="1400" dirty="0">
              <a:latin typeface="+mj-lt"/>
            </a:endParaRPr>
          </a:p>
          <a:p>
            <a:pPr marL="1013460" marR="5080" lvl="0" indent="-1001394"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THÁI CRIPTON VIỆT NAM</a:t>
            </a:r>
            <a:endParaRPr sz="1400" dirty="0">
              <a:solidFill>
                <a:schemeClr val="dk2"/>
              </a:solidFill>
              <a:latin typeface="+mj-lt"/>
              <a:ea typeface="Arial"/>
              <a:cs typeface="Arial"/>
              <a:sym typeface="Arial"/>
            </a:endParaRPr>
          </a:p>
          <a:p>
            <a:pPr marL="0" lvl="0" indent="0" algn="l" rtl="0">
              <a:spcBef>
                <a:spcPts val="0"/>
              </a:spcBef>
              <a:spcAft>
                <a:spcPts val="0"/>
              </a:spcAft>
              <a:buNone/>
            </a:pPr>
            <a:endParaRPr dirty="0"/>
          </a:p>
        </p:txBody>
      </p:sp>
      <p:pic>
        <p:nvPicPr>
          <p:cNvPr id="55" name="Google Shape;55;p1"/>
          <p:cNvPicPr preferRelativeResize="0"/>
          <p:nvPr/>
        </p:nvPicPr>
        <p:blipFill rotWithShape="1">
          <a:blip r:embed="rId3">
            <a:alphaModFix/>
          </a:blip>
          <a:srcRect t="26788" b="25712"/>
          <a:stretch/>
        </p:blipFill>
        <p:spPr>
          <a:xfrm>
            <a:off x="2598099" y="304800"/>
            <a:ext cx="3914274" cy="1859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92488-9599-4FF5-8846-BDE0A0BC977F}"/>
              </a:ext>
            </a:extLst>
          </p:cNvPr>
          <p:cNvSpPr>
            <a:spLocks noGrp="1"/>
          </p:cNvSpPr>
          <p:nvPr>
            <p:ph type="title"/>
          </p:nvPr>
        </p:nvSpPr>
        <p:spPr>
          <a:xfrm>
            <a:off x="621219" y="1253956"/>
            <a:ext cx="8815960" cy="461665"/>
          </a:xfrm>
        </p:spPr>
        <p:txBody>
          <a:bodyPr/>
          <a:lstStyle/>
          <a:p>
            <a:endParaRPr lang="vi-VN" sz="3000" b="1" dirty="0">
              <a:solidFill>
                <a:schemeClr val="tx1"/>
              </a:solidFill>
              <a:latin typeface="+mj-lt"/>
            </a:endParaRPr>
          </a:p>
        </p:txBody>
      </p:sp>
      <p:sp>
        <p:nvSpPr>
          <p:cNvPr id="4" name="Text Placeholder 3">
            <a:extLst>
              <a:ext uri="{FF2B5EF4-FFF2-40B4-BE49-F238E27FC236}">
                <a16:creationId xmlns:a16="http://schemas.microsoft.com/office/drawing/2014/main" id="{5365AF0E-FBC9-4292-855A-1712A79D2E04}"/>
              </a:ext>
            </a:extLst>
          </p:cNvPr>
          <p:cNvSpPr>
            <a:spLocks noGrp="1"/>
          </p:cNvSpPr>
          <p:nvPr>
            <p:ph type="body" idx="1"/>
          </p:nvPr>
        </p:nvSpPr>
        <p:spPr>
          <a:xfrm>
            <a:off x="621304" y="2519147"/>
            <a:ext cx="7573127" cy="3077766"/>
          </a:xfrm>
        </p:spPr>
        <p:txBody>
          <a:bodyPr/>
          <a:lstStyle/>
          <a:p>
            <a:pPr marL="571500" indent="-342900" algn="just">
              <a:buFont typeface="Wingdings" panose="05000000000000000000" pitchFamily="2" charset="2"/>
              <a:buChar char="Ø"/>
            </a:pPr>
            <a:r>
              <a:rPr lang="vi-VN" sz="2500" b="1" dirty="0">
                <a:solidFill>
                  <a:schemeClr val="tx1"/>
                </a:solidFill>
                <a:effectLst/>
                <a:latin typeface="+mj-lt"/>
                <a:ea typeface="Times New Roman" panose="02020603050405020304" pitchFamily="18" charset="0"/>
                <a:cs typeface="Arial" panose="020B0604020202020204" pitchFamily="34" charset="0"/>
              </a:rPr>
              <a:t>MÁY PHUN CÁT TỰ ĐỘNG LỒNG QUAY</a:t>
            </a:r>
          </a:p>
          <a:p>
            <a:pPr marL="571500" indent="-342900" algn="just">
              <a:buFont typeface="Wingdings" panose="05000000000000000000" pitchFamily="2" charset="2"/>
              <a:buChar char="Ø"/>
            </a:pPr>
            <a:r>
              <a:rPr lang="vi-VN" sz="2500" b="1" dirty="0">
                <a:solidFill>
                  <a:schemeClr val="tx1"/>
                </a:solidFill>
                <a:latin typeface="+mj-lt"/>
              </a:rPr>
              <a:t>MÁY PHUN CÁT THU HỒI DI ĐỘNG BẢO VỆ MÔI TRƯỜNG</a:t>
            </a:r>
          </a:p>
          <a:p>
            <a:pPr marL="571500" indent="-342900" algn="just">
              <a:buFont typeface="Wingdings" panose="05000000000000000000" pitchFamily="2" charset="2"/>
              <a:buChar char="Ø"/>
            </a:pPr>
            <a:r>
              <a:rPr lang="vi-VN" sz="2500" b="1" dirty="0">
                <a:solidFill>
                  <a:schemeClr val="tx1"/>
                </a:solidFill>
                <a:latin typeface="+mj-lt"/>
              </a:rPr>
              <a:t>MÁY PHUN CÁT MÂM XOAY</a:t>
            </a:r>
          </a:p>
          <a:p>
            <a:pPr marL="571500" indent="-342900" algn="just">
              <a:buFont typeface="Wingdings" panose="05000000000000000000" pitchFamily="2" charset="2"/>
              <a:buChar char="Ø"/>
            </a:pPr>
            <a:r>
              <a:rPr lang="vi-VN" sz="2500" b="1" dirty="0">
                <a:solidFill>
                  <a:schemeClr val="tx1"/>
                </a:solidFill>
                <a:effectLst/>
                <a:latin typeface="+mj-lt"/>
                <a:ea typeface="Times New Roman" panose="02020603050405020304" pitchFamily="18" charset="0"/>
                <a:cs typeface="Arial" panose="020B0604020202020204" pitchFamily="34" charset="0"/>
              </a:rPr>
              <a:t>MÁY PHUN CÁT TIẾT KIỆM NĂNG LƯỢNG BẢO VỆ MÔI TRƯỜNG</a:t>
            </a:r>
          </a:p>
          <a:p>
            <a:pPr marL="571500" indent="-342900" algn="just">
              <a:buFont typeface="Wingdings" panose="05000000000000000000" pitchFamily="2" charset="2"/>
              <a:buChar char="Ø"/>
            </a:pPr>
            <a:r>
              <a:rPr lang="vi-VN" sz="2500" b="1" dirty="0">
                <a:solidFill>
                  <a:schemeClr val="tx1"/>
                </a:solidFill>
                <a:effectLst/>
                <a:latin typeface="+mj-lt"/>
                <a:ea typeface="Times New Roman" panose="02020603050405020304" pitchFamily="18" charset="0"/>
                <a:cs typeface="Arial" panose="020B0604020202020204" pitchFamily="34" charset="0"/>
              </a:rPr>
              <a:t>MÁY PHUN CÁT TỰ ĐỘNG LỒNG ĐẢO</a:t>
            </a:r>
          </a:p>
          <a:p>
            <a:pPr marL="571500" indent="-342900" algn="just">
              <a:buFont typeface="Wingdings" panose="05000000000000000000" pitchFamily="2" charset="2"/>
              <a:buChar char="Ø"/>
            </a:pPr>
            <a:r>
              <a:rPr lang="vi-VN" sz="2500" b="1" dirty="0">
                <a:solidFill>
                  <a:schemeClr val="tx1"/>
                </a:solidFill>
                <a:latin typeface="+mj-lt"/>
              </a:rPr>
              <a:t>MÁY PHUN CÁT ƯỚT</a:t>
            </a:r>
            <a:endParaRPr lang="vi-VN" sz="2500" dirty="0"/>
          </a:p>
        </p:txBody>
      </p:sp>
      <p:pic>
        <p:nvPicPr>
          <p:cNvPr id="5" name="Google Shape;123;p8">
            <a:extLst>
              <a:ext uri="{FF2B5EF4-FFF2-40B4-BE49-F238E27FC236}">
                <a16:creationId xmlns:a16="http://schemas.microsoft.com/office/drawing/2014/main" id="{EA238FCE-6A9C-4CA1-B7FB-EF8DEA402D8B}"/>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759201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4D14C4-2CB7-4CE4-B723-0B0D6AFD378A}"/>
              </a:ext>
            </a:extLst>
          </p:cNvPr>
          <p:cNvSpPr>
            <a:spLocks noGrp="1"/>
          </p:cNvSpPr>
          <p:nvPr>
            <p:ph type="title"/>
          </p:nvPr>
        </p:nvSpPr>
        <p:spPr/>
        <p:txBody>
          <a:bodyPr/>
          <a:lstStyle/>
          <a:p>
            <a:r>
              <a:rPr lang="vi-VN" sz="3000" b="1" dirty="0">
                <a:solidFill>
                  <a:schemeClr val="tx1"/>
                </a:solidFill>
                <a:effectLst/>
                <a:latin typeface="+mj-lt"/>
                <a:ea typeface="Times New Roman" panose="02020603050405020304" pitchFamily="18" charset="0"/>
                <a:cs typeface="Arial" panose="020B0604020202020204" pitchFamily="34" charset="0"/>
              </a:rPr>
              <a:t>MÁY PHUN CÁT TỰ ĐỘNG LỒNG QUAY</a:t>
            </a:r>
            <a:r>
              <a:rPr lang="vi-VN" sz="3000" b="1" dirty="0">
                <a:solidFill>
                  <a:schemeClr val="tx1"/>
                </a:solidFill>
                <a:effectLst/>
                <a:latin typeface="+mj-lt"/>
                <a:ea typeface="Calibri" panose="020F0502020204030204" pitchFamily="34" charset="0"/>
                <a:cs typeface="Arial" panose="020B0604020202020204" pitchFamily="34" charset="0"/>
              </a:rPr>
              <a:t/>
            </a:r>
            <a:br>
              <a:rPr lang="vi-VN" sz="3000" b="1" dirty="0">
                <a:solidFill>
                  <a:schemeClr val="tx1"/>
                </a:solidFill>
                <a:effectLst/>
                <a:latin typeface="+mj-lt"/>
                <a:ea typeface="Calibri" panose="020F0502020204030204" pitchFamily="34" charset="0"/>
                <a:cs typeface="Arial" panose="020B0604020202020204" pitchFamily="34" charset="0"/>
              </a:rPr>
            </a:br>
            <a:endParaRPr lang="vi-VN" sz="3000" b="1" dirty="0">
              <a:solidFill>
                <a:schemeClr val="tx1"/>
              </a:solidFill>
              <a:latin typeface="+mj-lt"/>
            </a:endParaRPr>
          </a:p>
        </p:txBody>
      </p:sp>
      <p:sp>
        <p:nvSpPr>
          <p:cNvPr id="8" name="Text Placeholder 7">
            <a:extLst>
              <a:ext uri="{FF2B5EF4-FFF2-40B4-BE49-F238E27FC236}">
                <a16:creationId xmlns:a16="http://schemas.microsoft.com/office/drawing/2014/main" id="{A3BA3E9A-7C65-42AD-B405-1776EFC14FAE}"/>
              </a:ext>
            </a:extLst>
          </p:cNvPr>
          <p:cNvSpPr>
            <a:spLocks noGrp="1"/>
          </p:cNvSpPr>
          <p:nvPr>
            <p:ph type="body" idx="1"/>
          </p:nvPr>
        </p:nvSpPr>
        <p:spPr>
          <a:xfrm>
            <a:off x="0" y="2533650"/>
            <a:ext cx="4448908" cy="5001369"/>
          </a:xfrm>
        </p:spPr>
        <p:txBody>
          <a:bodyPr/>
          <a:lstStyle/>
          <a:p>
            <a:pPr algn="just"/>
            <a:r>
              <a:rPr lang="vi-VN" sz="2500" b="0" i="0" dirty="0">
                <a:solidFill>
                  <a:schemeClr val="tx1"/>
                </a:solidFill>
                <a:effectLst/>
                <a:latin typeface="+mj-lt"/>
              </a:rPr>
              <a:t>   Máy phun cát tự động kiểu thùng quay là một trong những thiết bị hiện đại có khả năng xử lý bề mặt các sản phẩm có kích thước tương đối nhỏ. Thiết bị này không chỉ có tác dụng làm sạch, cải thiện chất lượng bề mặt của vật liệu, mà còn hạn chế lượng bụi thải ra trong quá trình xử lý, giúp bảo vệ môi trường cũng như sức khỏe của công nhân trong nhà xưởng.</a:t>
            </a:r>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22779DF3-E131-4AA2-8C22-4AB293776212}"/>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 name="Picture 6">
            <a:extLst>
              <a:ext uri="{FF2B5EF4-FFF2-40B4-BE49-F238E27FC236}">
                <a16:creationId xmlns:a16="http://schemas.microsoft.com/office/drawing/2014/main" id="{AD7331F3-C949-4CB3-9D29-982E8611D26B}"/>
              </a:ext>
            </a:extLst>
          </p:cNvPr>
          <p:cNvPicPr>
            <a:picLocks noChangeAspect="1"/>
          </p:cNvPicPr>
          <p:nvPr/>
        </p:nvPicPr>
        <p:blipFill>
          <a:blip r:embed="rId3"/>
          <a:stretch>
            <a:fillRect/>
          </a:stretch>
        </p:blipFill>
        <p:spPr>
          <a:xfrm>
            <a:off x="3681046" y="2533650"/>
            <a:ext cx="7620000" cy="5238750"/>
          </a:xfrm>
          <a:prstGeom prst="rect">
            <a:avLst/>
          </a:prstGeom>
        </p:spPr>
      </p:pic>
    </p:spTree>
    <p:extLst>
      <p:ext uri="{BB962C8B-B14F-4D97-AF65-F5344CB8AC3E}">
        <p14:creationId xmlns:p14="http://schemas.microsoft.com/office/powerpoint/2010/main" val="2605375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DFB568-1298-4916-B8FE-A802E9E06D29}"/>
              </a:ext>
            </a:extLst>
          </p:cNvPr>
          <p:cNvSpPr>
            <a:spLocks noGrp="1"/>
          </p:cNvSpPr>
          <p:nvPr>
            <p:ph type="title"/>
          </p:nvPr>
        </p:nvSpPr>
        <p:spPr/>
        <p:txBody>
          <a:bodyPr/>
          <a:lstStyle/>
          <a:p>
            <a:r>
              <a:rPr lang="vi-VN" sz="2500" b="1" dirty="0">
                <a:solidFill>
                  <a:schemeClr val="tx1"/>
                </a:solidFill>
                <a:latin typeface="+mj-lt"/>
              </a:rPr>
              <a:t>Cấu tạo: </a:t>
            </a:r>
            <a:r>
              <a:rPr lang="vi-VN" sz="2500" dirty="0">
                <a:solidFill>
                  <a:schemeClr val="tx1"/>
                </a:solidFill>
                <a:latin typeface="+mj-lt"/>
              </a:rPr>
              <a:t>Máy gồm có 7 bộ phận chính gồm</a:t>
            </a:r>
          </a:p>
        </p:txBody>
      </p:sp>
      <p:pic>
        <p:nvPicPr>
          <p:cNvPr id="5" name="Google Shape;123;p8">
            <a:extLst>
              <a:ext uri="{FF2B5EF4-FFF2-40B4-BE49-F238E27FC236}">
                <a16:creationId xmlns:a16="http://schemas.microsoft.com/office/drawing/2014/main" id="{8FA33EF6-9FA4-44C6-8698-7169A4AB1C0C}"/>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
        <p:nvSpPr>
          <p:cNvPr id="7" name="Text Placeholder 6">
            <a:extLst>
              <a:ext uri="{FF2B5EF4-FFF2-40B4-BE49-F238E27FC236}">
                <a16:creationId xmlns:a16="http://schemas.microsoft.com/office/drawing/2014/main" id="{5525E99F-7AAE-4ADC-81FF-7DFD73CB6C2B}"/>
              </a:ext>
            </a:extLst>
          </p:cNvPr>
          <p:cNvSpPr>
            <a:spLocks noGrp="1"/>
          </p:cNvSpPr>
          <p:nvPr>
            <p:ph type="body" idx="1"/>
          </p:nvPr>
        </p:nvSpPr>
        <p:spPr>
          <a:xfrm>
            <a:off x="228600" y="2356245"/>
            <a:ext cx="8815789" cy="1526059"/>
          </a:xfrm>
        </p:spPr>
        <p:txBody>
          <a:bodyPr/>
          <a:lstStyle/>
          <a:p>
            <a:pPr>
              <a:lnSpc>
                <a:spcPts val="1000"/>
              </a:lnSpc>
            </a:pPr>
            <a:r>
              <a:rPr lang="vi-VN" sz="2500" dirty="0">
                <a:effectLst/>
                <a:latin typeface="+mj-lt"/>
                <a:ea typeface="Times New Roman" panose="02020603050405020304" pitchFamily="18" charset="0"/>
                <a:cs typeface="Arial" panose="020B0604020202020204" pitchFamily="34" charset="0"/>
              </a:rPr>
              <a:t>  </a:t>
            </a:r>
            <a:endParaRPr lang="vi-VN" sz="2500" dirty="0">
              <a:effectLst/>
              <a:latin typeface="+mj-lt"/>
              <a:ea typeface="Calibri" panose="020F0502020204030204" pitchFamily="34" charset="0"/>
              <a:cs typeface="Arial" panose="020B0604020202020204" pitchFamily="34" charset="0"/>
            </a:endParaRPr>
          </a:p>
          <a:p>
            <a:pPr marL="228600" indent="-52388"/>
            <a:r>
              <a:rPr lang="vi-VN" sz="2500" dirty="0">
                <a:solidFill>
                  <a:srgbClr val="333333"/>
                </a:solidFill>
                <a:effectLst/>
                <a:latin typeface="+mj-lt"/>
                <a:ea typeface="Times New Roman" panose="02020603050405020304" pitchFamily="18" charset="0"/>
                <a:cs typeface="Arial" panose="020B0604020202020204" pitchFamily="34" charset="0"/>
              </a:rPr>
              <a:t>Cabin làm việc: lồng phun cát, 2 súng phun cát (vòi được làm bằng cacbua boron)</a:t>
            </a:r>
            <a:endParaRPr lang="vi-VN" sz="2500" dirty="0">
              <a:effectLst/>
              <a:latin typeface="+mj-lt"/>
              <a:ea typeface="Calibri" panose="020F0502020204030204" pitchFamily="34" charset="0"/>
              <a:cs typeface="Arial" panose="020B0604020202020204" pitchFamily="34" charset="0"/>
            </a:endParaRPr>
          </a:p>
          <a:p>
            <a:pPr>
              <a:lnSpc>
                <a:spcPts val="1905"/>
              </a:lnSpc>
            </a:pP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2050" name="Picture 2">
            <a:extLst>
              <a:ext uri="{FF2B5EF4-FFF2-40B4-BE49-F238E27FC236}">
                <a16:creationId xmlns:a16="http://schemas.microsoft.com/office/drawing/2014/main" id="{B824CDAC-85E6-44F7-81DE-1C8ED9C0B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8639" y="3890096"/>
            <a:ext cx="2826361" cy="330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52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845EFB-0F76-4E39-AEE3-1F3A5F3D4AA5}"/>
              </a:ext>
            </a:extLst>
          </p:cNvPr>
          <p:cNvSpPr>
            <a:spLocks noGrp="1"/>
          </p:cNvSpPr>
          <p:nvPr>
            <p:ph type="title"/>
          </p:nvPr>
        </p:nvSpPr>
        <p:spPr>
          <a:xfrm>
            <a:off x="621219" y="1563148"/>
            <a:ext cx="2385750"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 Cửa sổ quan sát</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94941DFE-95B4-48B4-91A7-F502BF4D6565}"/>
              </a:ext>
            </a:extLst>
          </p:cNvPr>
          <p:cNvSpPr>
            <a:spLocks noGrp="1"/>
          </p:cNvSpPr>
          <p:nvPr>
            <p:ph type="body" idx="1"/>
          </p:nvPr>
        </p:nvSpPr>
        <p:spPr>
          <a:xfrm>
            <a:off x="5029200" y="1563148"/>
            <a:ext cx="2631849" cy="769441"/>
          </a:xfrm>
        </p:spPr>
        <p:txBody>
          <a:bodyPr/>
          <a:lstStyle/>
          <a:p>
            <a:r>
              <a:rPr lang="vi-VN" sz="2500" dirty="0">
                <a:effectLst/>
                <a:latin typeface="+mj-lt"/>
                <a:ea typeface="Times New Roman" panose="02020603050405020304" pitchFamily="18" charset="0"/>
                <a:cs typeface="Arial" panose="020B0604020202020204" pitchFamily="34" charset="0"/>
              </a:rPr>
              <a:t>Ống tay phun cát</a:t>
            </a: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3074" name="Picture 2">
            <a:extLst>
              <a:ext uri="{FF2B5EF4-FFF2-40B4-BE49-F238E27FC236}">
                <a16:creationId xmlns:a16="http://schemas.microsoft.com/office/drawing/2014/main" id="{5121B932-1AB7-47C1-9CE8-EAC4D2E80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99" y="3315494"/>
            <a:ext cx="2592389" cy="31380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4269407A-389F-4B2B-AF2C-37CE323F6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427" y="3315494"/>
            <a:ext cx="2631848" cy="3138060"/>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23;p8">
            <a:extLst>
              <a:ext uri="{FF2B5EF4-FFF2-40B4-BE49-F238E27FC236}">
                <a16:creationId xmlns:a16="http://schemas.microsoft.com/office/drawing/2014/main" id="{2E3410FE-B421-45EE-A9AD-6A1839901680}"/>
              </a:ext>
            </a:extLst>
          </p:cNvPr>
          <p:cNvPicPr preferRelativeResize="0"/>
          <p:nvPr/>
        </p:nvPicPr>
        <p:blipFill rotWithShape="1">
          <a:blip r:embed="rId4">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767263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95885-B287-4F14-A434-15BC3E84E0C0}"/>
              </a:ext>
            </a:extLst>
          </p:cNvPr>
          <p:cNvSpPr>
            <a:spLocks noGrp="1"/>
          </p:cNvSpPr>
          <p:nvPr>
            <p:ph type="title"/>
          </p:nvPr>
        </p:nvSpPr>
        <p:spPr>
          <a:xfrm>
            <a:off x="1312164" y="1561263"/>
            <a:ext cx="1928550"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Tủ điện</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B489F9DD-8C39-4694-AF20-299D83E6E2E2}"/>
              </a:ext>
            </a:extLst>
          </p:cNvPr>
          <p:cNvSpPr>
            <a:spLocks noGrp="1"/>
          </p:cNvSpPr>
          <p:nvPr>
            <p:ph type="body" idx="1"/>
          </p:nvPr>
        </p:nvSpPr>
        <p:spPr>
          <a:xfrm>
            <a:off x="5304684" y="1561263"/>
            <a:ext cx="1928464" cy="769441"/>
          </a:xfrm>
        </p:spPr>
        <p:txBody>
          <a:bodyPr/>
          <a:lstStyle/>
          <a:p>
            <a:r>
              <a:rPr lang="vi-VN" sz="2500" dirty="0">
                <a:effectLst/>
                <a:latin typeface="+mj-lt"/>
                <a:ea typeface="Times New Roman" panose="02020603050405020304" pitchFamily="18" charset="0"/>
                <a:cs typeface="Arial" panose="020B0604020202020204" pitchFamily="34" charset="0"/>
              </a:rPr>
              <a:t>Cửa xả liệu</a:t>
            </a: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5" name="Google Shape;123;p8">
            <a:extLst>
              <a:ext uri="{FF2B5EF4-FFF2-40B4-BE49-F238E27FC236}">
                <a16:creationId xmlns:a16="http://schemas.microsoft.com/office/drawing/2014/main" id="{B1952F3E-975C-4EDF-8E4E-05A5730B1448}"/>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4098" name="Picture 2">
            <a:extLst>
              <a:ext uri="{FF2B5EF4-FFF2-40B4-BE49-F238E27FC236}">
                <a16:creationId xmlns:a16="http://schemas.microsoft.com/office/drawing/2014/main" id="{B5692D61-295B-4184-86D9-4914F81412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309" y="2620108"/>
            <a:ext cx="2950275" cy="409721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1309171C-3837-44E9-AE1D-8808A606C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620109"/>
            <a:ext cx="2479433" cy="409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509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1D7EC-74E2-4B9E-9EE6-01F76F9BE745}"/>
              </a:ext>
            </a:extLst>
          </p:cNvPr>
          <p:cNvSpPr>
            <a:spLocks noGrp="1"/>
          </p:cNvSpPr>
          <p:nvPr>
            <p:ph type="title"/>
          </p:nvPr>
        </p:nvSpPr>
        <p:spPr>
          <a:xfrm>
            <a:off x="726726" y="1563147"/>
            <a:ext cx="2755027"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Máy phân tách bụi</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45D06A25-660E-4C55-AD70-7A049A18C558}"/>
              </a:ext>
            </a:extLst>
          </p:cNvPr>
          <p:cNvSpPr>
            <a:spLocks noGrp="1"/>
          </p:cNvSpPr>
          <p:nvPr>
            <p:ph type="body" idx="1"/>
          </p:nvPr>
        </p:nvSpPr>
        <p:spPr>
          <a:xfrm>
            <a:off x="5029200" y="1563147"/>
            <a:ext cx="2508757" cy="769441"/>
          </a:xfrm>
        </p:spPr>
        <p:txBody>
          <a:bodyPr/>
          <a:lstStyle/>
          <a:p>
            <a:r>
              <a:rPr lang="vi-VN" sz="2500" dirty="0">
                <a:effectLst/>
                <a:latin typeface="+mj-lt"/>
                <a:ea typeface="Times New Roman" panose="02020603050405020304" pitchFamily="18" charset="0"/>
                <a:cs typeface="Arial" panose="020B0604020202020204" pitchFamily="34" charset="0"/>
              </a:rPr>
              <a:t>Máy khử bụi</a:t>
            </a: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5122" name="Picture 2">
            <a:extLst>
              <a:ext uri="{FF2B5EF4-FFF2-40B4-BE49-F238E27FC236}">
                <a16:creationId xmlns:a16="http://schemas.microsoft.com/office/drawing/2014/main" id="{D6D56D40-EE66-4ACE-9C96-953AC409B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548" y="2461846"/>
            <a:ext cx="2755027" cy="423789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A31ECC45-B0D0-45B2-86B6-DE8ADBF1D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784" y="2461846"/>
            <a:ext cx="2508757" cy="4237892"/>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23;p8">
            <a:extLst>
              <a:ext uri="{FF2B5EF4-FFF2-40B4-BE49-F238E27FC236}">
                <a16:creationId xmlns:a16="http://schemas.microsoft.com/office/drawing/2014/main" id="{8FC69D71-C761-4C6D-9C65-05C7EB502766}"/>
              </a:ext>
            </a:extLst>
          </p:cNvPr>
          <p:cNvPicPr preferRelativeResize="0"/>
          <p:nvPr/>
        </p:nvPicPr>
        <p:blipFill rotWithShape="1">
          <a:blip r:embed="rId4">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97172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C3D439-2FE0-4FFF-A1F8-6B7D10A92EED}"/>
              </a:ext>
            </a:extLst>
          </p:cNvPr>
          <p:cNvSpPr>
            <a:spLocks noGrp="1"/>
          </p:cNvSpPr>
          <p:nvPr>
            <p:ph type="title"/>
          </p:nvPr>
        </p:nvSpPr>
        <p:spPr>
          <a:xfrm>
            <a:off x="621219" y="1563148"/>
            <a:ext cx="8815960" cy="384721"/>
          </a:xfrm>
        </p:spPr>
        <p:txBody>
          <a:bodyPr/>
          <a:lstStyle/>
          <a:p>
            <a:r>
              <a:rPr lang="vi-VN" sz="2500" b="1"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Nguyên lý làm việc</a:t>
            </a:r>
            <a:endParaRPr lang="vi-VN" sz="2500" b="1" dirty="0">
              <a:solidFill>
                <a:schemeClr val="tx1"/>
              </a:solidFill>
            </a:endParaRPr>
          </a:p>
        </p:txBody>
      </p:sp>
      <p:sp>
        <p:nvSpPr>
          <p:cNvPr id="4" name="Text Placeholder 3">
            <a:extLst>
              <a:ext uri="{FF2B5EF4-FFF2-40B4-BE49-F238E27FC236}">
                <a16:creationId xmlns:a16="http://schemas.microsoft.com/office/drawing/2014/main" id="{BA81B899-65ED-4FB5-B654-76A266E979AB}"/>
              </a:ext>
            </a:extLst>
          </p:cNvPr>
          <p:cNvSpPr>
            <a:spLocks noGrp="1"/>
          </p:cNvSpPr>
          <p:nvPr>
            <p:ph type="body" idx="1"/>
          </p:nvPr>
        </p:nvSpPr>
        <p:spPr>
          <a:xfrm>
            <a:off x="228600" y="2361444"/>
            <a:ext cx="7754815" cy="3847807"/>
          </a:xfrm>
        </p:spPr>
        <p:txBody>
          <a:bodyPr/>
          <a:lstStyle/>
          <a:p>
            <a:pPr algn="just"/>
            <a:r>
              <a:rPr lang="vi-VN" sz="2500" dirty="0">
                <a:solidFill>
                  <a:schemeClr val="tx1"/>
                </a:solidFill>
                <a:effectLst/>
                <a:latin typeface="+mj-lt"/>
                <a:ea typeface="Times New Roman" panose="02020603050405020304" pitchFamily="18" charset="0"/>
                <a:cs typeface="Arial" panose="020B0604020202020204" pitchFamily="34" charset="0"/>
              </a:rPr>
              <a:t>Máy phun cát lồng quay: Trong buồng kín có lắp đặt một thùng quay có chức năng tự động quay, súng phun được lắp tại một vị trí cố định để phun vào trong thùng quay. Thiết bị được trang bị một động cơ có thể điều chỉnh tốc độ quay của lồng quay và thời gian phun cát, lồng quay có thể cấp và xả liệu. Máy phun cát lồng quay mã 1010 có thêm một cửa xả liệu giúp việc xả liệu được dễ dàng tiện lợi hơn.</a:t>
            </a:r>
            <a:endParaRPr lang="vi-VN" sz="2500" dirty="0">
              <a:solidFill>
                <a:schemeClr val="tx1"/>
              </a:solidFill>
              <a:effectLst/>
              <a:latin typeface="+mj-lt"/>
              <a:ea typeface="Calibri" panose="020F0502020204030204" pitchFamily="34" charset="0"/>
              <a:cs typeface="Arial" panose="020B0604020202020204" pitchFamily="34" charset="0"/>
            </a:endParaRPr>
          </a:p>
          <a:p>
            <a:pPr algn="just"/>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27FF8E12-AB20-4599-B980-5100CF7E3554}"/>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3207487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52EAA-D049-4699-BD79-BA0B78D81478}"/>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Công dụng </a:t>
            </a:r>
          </a:p>
        </p:txBody>
      </p:sp>
      <p:sp>
        <p:nvSpPr>
          <p:cNvPr id="4" name="Text Placeholder 3">
            <a:extLst>
              <a:ext uri="{FF2B5EF4-FFF2-40B4-BE49-F238E27FC236}">
                <a16:creationId xmlns:a16="http://schemas.microsoft.com/office/drawing/2014/main" id="{F519D454-84B8-401A-AC8A-ADF98B255787}"/>
              </a:ext>
            </a:extLst>
          </p:cNvPr>
          <p:cNvSpPr>
            <a:spLocks noGrp="1"/>
          </p:cNvSpPr>
          <p:nvPr>
            <p:ph type="body" idx="1"/>
          </p:nvPr>
        </p:nvSpPr>
        <p:spPr>
          <a:xfrm>
            <a:off x="621219" y="2361444"/>
            <a:ext cx="6764319" cy="3283217"/>
          </a:xfrm>
        </p:spPr>
        <p:txBody>
          <a:bodyPr/>
          <a:lstStyle/>
          <a:p>
            <a:pPr algn="just"/>
            <a:r>
              <a:rPr lang="vi-VN" sz="2500" b="0" i="0" dirty="0">
                <a:solidFill>
                  <a:srgbClr val="333333"/>
                </a:solidFill>
                <a:effectLst/>
                <a:latin typeface="+mj-lt"/>
              </a:rPr>
              <a:t>Máy phun cát tự động kiểu thùng quay là loại thiết bị dùng trong khâu gia công, xử lý bề mặt các loại vật liệu có kích thước nhỏ như: ốc vít, vật liệu kim khí, các sản phẩm đúc nhôm kẽm, v.v… Nhằm đem lại hiệu quả làm sạch, gia công bề mặt hoàn thiện tối đa cho sản phẩm.</a:t>
            </a:r>
            <a:endParaRPr lang="vi-VN" sz="2500" dirty="0">
              <a:latin typeface="+mj-lt"/>
            </a:endParaRPr>
          </a:p>
        </p:txBody>
      </p:sp>
      <p:pic>
        <p:nvPicPr>
          <p:cNvPr id="5" name="Google Shape;123;p8">
            <a:extLst>
              <a:ext uri="{FF2B5EF4-FFF2-40B4-BE49-F238E27FC236}">
                <a16:creationId xmlns:a16="http://schemas.microsoft.com/office/drawing/2014/main" id="{EB37EA3E-3265-4853-8C5B-16F7DAF75062}"/>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1441130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AECAE-A3D8-4A83-8B05-86E743DD7320}"/>
              </a:ext>
            </a:extLst>
          </p:cNvPr>
          <p:cNvSpPr>
            <a:spLocks noGrp="1"/>
          </p:cNvSpPr>
          <p:nvPr>
            <p:ph type="title"/>
          </p:nvPr>
        </p:nvSpPr>
        <p:spPr>
          <a:xfrm>
            <a:off x="228600" y="1149572"/>
            <a:ext cx="8815960" cy="923330"/>
          </a:xfrm>
        </p:spPr>
        <p:txBody>
          <a:bodyPr/>
          <a:lstStyle/>
          <a:p>
            <a:r>
              <a:rPr lang="vi-VN" sz="3000" b="1" dirty="0">
                <a:solidFill>
                  <a:schemeClr val="tx1"/>
                </a:solidFill>
                <a:latin typeface="+mj-lt"/>
              </a:rPr>
              <a:t>MÁY PHUN CÁT THU HỒI DI ĐỘNG BẢO VỆ MÔI TRƯỜNG</a:t>
            </a:r>
          </a:p>
        </p:txBody>
      </p:sp>
      <p:sp>
        <p:nvSpPr>
          <p:cNvPr id="4" name="Text Placeholder 3">
            <a:extLst>
              <a:ext uri="{FF2B5EF4-FFF2-40B4-BE49-F238E27FC236}">
                <a16:creationId xmlns:a16="http://schemas.microsoft.com/office/drawing/2014/main" id="{CD14D2F1-A9AF-4E96-B237-AD9A0E1DCD52}"/>
              </a:ext>
            </a:extLst>
          </p:cNvPr>
          <p:cNvSpPr>
            <a:spLocks noGrp="1"/>
          </p:cNvSpPr>
          <p:nvPr>
            <p:ph type="body" idx="1"/>
          </p:nvPr>
        </p:nvSpPr>
        <p:spPr>
          <a:xfrm>
            <a:off x="0" y="2900054"/>
            <a:ext cx="3950695" cy="3847207"/>
          </a:xfrm>
        </p:spPr>
        <p:txBody>
          <a:bodyPr/>
          <a:lstStyle/>
          <a:p>
            <a:pPr algn="just"/>
            <a:r>
              <a:rPr lang="vi-VN" sz="2500" b="0" i="0" dirty="0">
                <a:solidFill>
                  <a:schemeClr val="tx1"/>
                </a:solidFill>
                <a:effectLst/>
                <a:latin typeface="+mj-lt"/>
              </a:rPr>
              <a:t>   Máy phun cát tuần hoàn không bụi bảo vệ môi trường là thiết bị đa năng thế hệ mới, hoạt động hoàn toàn tự động. Loại máy này có tác dụng làm sạch và tạo độ nhám cho bề mặt vật phẩm, đáp ứng các tiêu chuẩn vệ sinh bụi không khí trong xưởng sản xuất.</a:t>
            </a:r>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374349DD-394C-4537-944F-0EBFE0281CE1}"/>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 name="Picture 6">
            <a:extLst>
              <a:ext uri="{FF2B5EF4-FFF2-40B4-BE49-F238E27FC236}">
                <a16:creationId xmlns:a16="http://schemas.microsoft.com/office/drawing/2014/main" id="{48672EA5-7E55-4031-A1C7-B548F77E43BD}"/>
              </a:ext>
            </a:extLst>
          </p:cNvPr>
          <p:cNvPicPr>
            <a:picLocks noChangeAspect="1"/>
          </p:cNvPicPr>
          <p:nvPr/>
        </p:nvPicPr>
        <p:blipFill>
          <a:blip r:embed="rId3"/>
          <a:stretch>
            <a:fillRect/>
          </a:stretch>
        </p:blipFill>
        <p:spPr>
          <a:xfrm>
            <a:off x="4343400" y="2024813"/>
            <a:ext cx="5715000" cy="4953000"/>
          </a:xfrm>
          <a:prstGeom prst="rect">
            <a:avLst/>
          </a:prstGeom>
        </p:spPr>
      </p:pic>
    </p:spTree>
    <p:extLst>
      <p:ext uri="{BB962C8B-B14F-4D97-AF65-F5344CB8AC3E}">
        <p14:creationId xmlns:p14="http://schemas.microsoft.com/office/powerpoint/2010/main" val="3340415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C7DB39-C2F6-4DC9-B1A8-025EFDDBACF0}"/>
              </a:ext>
            </a:extLst>
          </p:cNvPr>
          <p:cNvSpPr>
            <a:spLocks noGrp="1"/>
          </p:cNvSpPr>
          <p:nvPr>
            <p:ph type="title"/>
          </p:nvPr>
        </p:nvSpPr>
        <p:spPr>
          <a:xfrm>
            <a:off x="750071" y="1563148"/>
            <a:ext cx="8815960" cy="769441"/>
          </a:xfrm>
        </p:spPr>
        <p:txBody>
          <a:bodyPr/>
          <a:lstStyle/>
          <a:p>
            <a:r>
              <a:rPr lang="vi-VN" sz="2500" b="1" dirty="0">
                <a:solidFill>
                  <a:schemeClr val="tx1"/>
                </a:solidFill>
                <a:latin typeface="+mj-lt"/>
              </a:rPr>
              <a:t>Cấu tạo: máy gôm 6 bộ phận chính </a:t>
            </a:r>
            <a:br>
              <a:rPr lang="vi-VN" sz="2500" b="1" dirty="0">
                <a:solidFill>
                  <a:schemeClr val="tx1"/>
                </a:solidFill>
                <a:latin typeface="+mj-lt"/>
              </a:rPr>
            </a:br>
            <a:endParaRPr lang="vi-VN" sz="2500" b="1" dirty="0">
              <a:solidFill>
                <a:schemeClr val="tx1"/>
              </a:solidFill>
              <a:latin typeface="+mj-lt"/>
            </a:endParaRPr>
          </a:p>
        </p:txBody>
      </p:sp>
      <p:pic>
        <p:nvPicPr>
          <p:cNvPr id="5" name="Google Shape;123;p8">
            <a:extLst>
              <a:ext uri="{FF2B5EF4-FFF2-40B4-BE49-F238E27FC236}">
                <a16:creationId xmlns:a16="http://schemas.microsoft.com/office/drawing/2014/main" id="{30128FE0-994D-4C59-8E7F-00B202C0EF9D}"/>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6146" name="Picture 2">
            <a:extLst>
              <a:ext uri="{FF2B5EF4-FFF2-40B4-BE49-F238E27FC236}">
                <a16:creationId xmlns:a16="http://schemas.microsoft.com/office/drawing/2014/main" id="{314DBFA2-16D4-48B1-B7F4-76EE619BEA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219" y="2332589"/>
            <a:ext cx="6377457" cy="473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086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ge4f251f53b_1_0"/>
          <p:cNvSpPr txBox="1">
            <a:spLocks noGrp="1"/>
          </p:cNvSpPr>
          <p:nvPr>
            <p:ph type="title"/>
          </p:nvPr>
        </p:nvSpPr>
        <p:spPr>
          <a:xfrm>
            <a:off x="603099" y="1934967"/>
            <a:ext cx="8651260" cy="2308324"/>
          </a:xfrm>
          <a:prstGeom prst="rect">
            <a:avLst/>
          </a:prstGeom>
          <a:noFill/>
          <a:ln>
            <a:noFill/>
          </a:ln>
        </p:spPr>
        <p:txBody>
          <a:bodyPr spcFirstLastPara="1" wrap="square" lIns="0" tIns="0" rIns="0" bIns="0" anchor="t" anchorCtr="0">
            <a:spAutoFit/>
          </a:bodyPr>
          <a:lstStyle/>
          <a:p>
            <a:pPr marL="12065" marR="5080" lvl="0">
              <a:lnSpc>
                <a:spcPct val="200000"/>
              </a:lnSpc>
            </a:pPr>
            <a:r>
              <a:rPr lang="vi-VN" sz="2500" b="1" dirty="0" err="1">
                <a:solidFill>
                  <a:srgbClr val="001A33"/>
                </a:solidFill>
                <a:latin typeface="+mj-lt"/>
              </a:rPr>
              <a:t>Phần</a:t>
            </a:r>
            <a:r>
              <a:rPr lang="vi-VN" sz="2500" b="1" dirty="0">
                <a:solidFill>
                  <a:srgbClr val="001A33"/>
                </a:solidFill>
                <a:latin typeface="+mj-lt"/>
              </a:rPr>
              <a:t> 1. </a:t>
            </a:r>
            <a:r>
              <a:rPr lang="vi-VN" sz="2500" b="1" dirty="0" err="1">
                <a:solidFill>
                  <a:srgbClr val="001A33"/>
                </a:solidFill>
                <a:latin typeface="+mj-lt"/>
              </a:rPr>
              <a:t>Giới</a:t>
            </a:r>
            <a:r>
              <a:rPr lang="vi-VN" sz="2500" b="1" dirty="0">
                <a:solidFill>
                  <a:srgbClr val="001A33"/>
                </a:solidFill>
                <a:latin typeface="+mj-lt"/>
              </a:rPr>
              <a:t> </a:t>
            </a:r>
            <a:r>
              <a:rPr lang="vi-VN" sz="2500" b="1" dirty="0" err="1">
                <a:solidFill>
                  <a:srgbClr val="001A33"/>
                </a:solidFill>
                <a:latin typeface="+mj-lt"/>
              </a:rPr>
              <a:t>thiệu</a:t>
            </a:r>
            <a:r>
              <a:rPr lang="vi-VN" sz="2500" b="1" dirty="0">
                <a:solidFill>
                  <a:srgbClr val="001A33"/>
                </a:solidFill>
                <a:latin typeface="+mj-lt"/>
              </a:rPr>
              <a:t> chung </a:t>
            </a:r>
            <a:r>
              <a:rPr lang="vi-VN" sz="2500" b="1" dirty="0" err="1">
                <a:solidFill>
                  <a:srgbClr val="001A33"/>
                </a:solidFill>
                <a:latin typeface="+mj-lt"/>
              </a:rPr>
              <a:t>về</a:t>
            </a:r>
            <a:r>
              <a:rPr lang="vi-VN" sz="2500" b="1" dirty="0">
                <a:solidFill>
                  <a:srgbClr val="001A33"/>
                </a:solidFill>
                <a:latin typeface="+mj-lt"/>
              </a:rPr>
              <a:t> công </a:t>
            </a:r>
            <a:r>
              <a:rPr lang="vi-VN" sz="2500" b="1" dirty="0" err="1" smtClean="0">
                <a:solidFill>
                  <a:srgbClr val="001A33"/>
                </a:solidFill>
                <a:latin typeface="+mj-lt"/>
              </a:rPr>
              <a:t>nghệ</a:t>
            </a:r>
            <a:r>
              <a:rPr lang="vi-VN" sz="2500" b="1" dirty="0">
                <a:solidFill>
                  <a:srgbClr val="001A33"/>
                </a:solidFill>
                <a:latin typeface="+mj-lt"/>
              </a:rPr>
              <a:t> </a:t>
            </a:r>
            <a:r>
              <a:rPr lang="vi-VN" sz="2500" b="1" dirty="0" smtClean="0">
                <a:solidFill>
                  <a:srgbClr val="001A33"/>
                </a:solidFill>
                <a:latin typeface="+mj-lt"/>
              </a:rPr>
              <a:t>phun </a:t>
            </a:r>
            <a:r>
              <a:rPr lang="vi-VN" sz="2500" b="1" dirty="0" err="1">
                <a:solidFill>
                  <a:srgbClr val="001A33"/>
                </a:solidFill>
                <a:latin typeface="+mj-lt"/>
              </a:rPr>
              <a:t>cát</a:t>
            </a:r>
            <a:r>
              <a:rPr lang="vi-VN" sz="2500" b="1" dirty="0">
                <a:solidFill>
                  <a:srgbClr val="001A33"/>
                </a:solidFill>
                <a:latin typeface="+mj-lt"/>
              </a:rPr>
              <a:t/>
            </a:r>
            <a:br>
              <a:rPr lang="vi-VN" sz="2500" b="1" dirty="0">
                <a:solidFill>
                  <a:srgbClr val="001A33"/>
                </a:solidFill>
                <a:latin typeface="+mj-lt"/>
              </a:rPr>
            </a:br>
            <a:r>
              <a:rPr lang="vi-VN" sz="2500" b="1" dirty="0" err="1">
                <a:solidFill>
                  <a:srgbClr val="001A33"/>
                </a:solidFill>
                <a:latin typeface="+mj-lt"/>
              </a:rPr>
              <a:t>Phần</a:t>
            </a:r>
            <a:r>
              <a:rPr lang="vi-VN" sz="2500" b="1" dirty="0">
                <a:solidFill>
                  <a:srgbClr val="001A33"/>
                </a:solidFill>
                <a:latin typeface="+mj-lt"/>
              </a:rPr>
              <a:t> 2. </a:t>
            </a:r>
            <a:r>
              <a:rPr lang="vi-VN" sz="2500" b="1" dirty="0" err="1" smtClean="0">
                <a:solidFill>
                  <a:srgbClr val="001A33"/>
                </a:solidFill>
                <a:latin typeface="+mj-lt"/>
              </a:rPr>
              <a:t>Tổng</a:t>
            </a:r>
            <a:r>
              <a:rPr lang="vi-VN" sz="2500" b="1" dirty="0" smtClean="0">
                <a:solidFill>
                  <a:srgbClr val="001A33"/>
                </a:solidFill>
                <a:latin typeface="+mj-lt"/>
              </a:rPr>
              <a:t> </a:t>
            </a:r>
            <a:r>
              <a:rPr lang="vi-VN" sz="2500" b="1" dirty="0">
                <a:solidFill>
                  <a:srgbClr val="001A33"/>
                </a:solidFill>
                <a:latin typeface="+mj-lt"/>
              </a:rPr>
              <a:t>quan </a:t>
            </a:r>
            <a:r>
              <a:rPr lang="vi-VN" sz="2500" b="1" dirty="0" err="1">
                <a:solidFill>
                  <a:srgbClr val="001A33"/>
                </a:solidFill>
                <a:latin typeface="+mj-lt"/>
              </a:rPr>
              <a:t>máy</a:t>
            </a:r>
            <a:r>
              <a:rPr lang="vi-VN" sz="2500" b="1" dirty="0">
                <a:solidFill>
                  <a:srgbClr val="001A33"/>
                </a:solidFill>
                <a:latin typeface="+mj-lt"/>
              </a:rPr>
              <a:t> phun </a:t>
            </a:r>
            <a:r>
              <a:rPr lang="vi-VN" sz="2500" b="1" dirty="0" err="1">
                <a:solidFill>
                  <a:srgbClr val="001A33"/>
                </a:solidFill>
                <a:latin typeface="+mj-lt"/>
              </a:rPr>
              <a:t>cát</a:t>
            </a:r>
            <a:r>
              <a:rPr lang="vi-VN" sz="2500" b="1" dirty="0">
                <a:solidFill>
                  <a:srgbClr val="001A33"/>
                </a:solidFill>
                <a:latin typeface="+mj-lt"/>
              </a:rPr>
              <a:t> </a:t>
            </a:r>
            <a:r>
              <a:rPr lang="vi-VN" sz="2500" b="1" dirty="0">
                <a:solidFill>
                  <a:srgbClr val="001A33"/>
                </a:solidFill>
                <a:latin typeface="+mj-lt"/>
              </a:rPr>
              <a:t/>
            </a:r>
            <a:br>
              <a:rPr lang="vi-VN" sz="2500" b="1" dirty="0">
                <a:solidFill>
                  <a:srgbClr val="001A33"/>
                </a:solidFill>
                <a:latin typeface="+mj-lt"/>
              </a:rPr>
            </a:br>
            <a:r>
              <a:rPr lang="vi-VN" sz="2500" b="1" dirty="0" err="1" smtClean="0">
                <a:solidFill>
                  <a:srgbClr val="001A33"/>
                </a:solidFill>
                <a:latin typeface="+mj-lt"/>
              </a:rPr>
              <a:t>Phần</a:t>
            </a:r>
            <a:r>
              <a:rPr lang="vi-VN" sz="2500" b="1" dirty="0" smtClean="0">
                <a:solidFill>
                  <a:srgbClr val="001A33"/>
                </a:solidFill>
                <a:latin typeface="+mj-lt"/>
              </a:rPr>
              <a:t> 3.</a:t>
            </a:r>
            <a:r>
              <a:rPr lang="vi-VN" sz="2500" b="1" dirty="0" smtClean="0">
                <a:solidFill>
                  <a:srgbClr val="001A33"/>
                </a:solidFill>
                <a:latin typeface="+mj-lt"/>
              </a:rPr>
              <a:t> </a:t>
            </a:r>
            <a:r>
              <a:rPr lang="vi-VN" sz="2500" b="1" dirty="0" err="1">
                <a:solidFill>
                  <a:srgbClr val="001A33"/>
                </a:solidFill>
                <a:latin typeface="+mj-lt"/>
              </a:rPr>
              <a:t>Các</a:t>
            </a:r>
            <a:r>
              <a:rPr lang="vi-VN" sz="2500" b="1" dirty="0">
                <a:solidFill>
                  <a:srgbClr val="001A33"/>
                </a:solidFill>
                <a:latin typeface="+mj-lt"/>
              </a:rPr>
              <a:t> </a:t>
            </a:r>
            <a:r>
              <a:rPr lang="vi-VN" sz="2500" b="1" dirty="0" err="1">
                <a:solidFill>
                  <a:srgbClr val="001A33"/>
                </a:solidFill>
                <a:latin typeface="+mj-lt"/>
              </a:rPr>
              <a:t>loại</a:t>
            </a:r>
            <a:r>
              <a:rPr lang="vi-VN" sz="2500" b="1" dirty="0">
                <a:solidFill>
                  <a:srgbClr val="001A33"/>
                </a:solidFill>
                <a:latin typeface="+mj-lt"/>
              </a:rPr>
              <a:t> </a:t>
            </a:r>
            <a:r>
              <a:rPr lang="vi-VN" sz="2500" b="1" dirty="0" err="1">
                <a:solidFill>
                  <a:srgbClr val="001A33"/>
                </a:solidFill>
                <a:latin typeface="+mj-lt"/>
              </a:rPr>
              <a:t>vật</a:t>
            </a:r>
            <a:r>
              <a:rPr lang="vi-VN" sz="2500" b="1" dirty="0">
                <a:solidFill>
                  <a:srgbClr val="001A33"/>
                </a:solidFill>
                <a:latin typeface="+mj-lt"/>
              </a:rPr>
              <a:t> tư phun </a:t>
            </a:r>
            <a:r>
              <a:rPr lang="vi-VN" sz="2500" b="1" dirty="0" err="1">
                <a:solidFill>
                  <a:srgbClr val="001A33"/>
                </a:solidFill>
                <a:latin typeface="+mj-lt"/>
              </a:rPr>
              <a:t>cát</a:t>
            </a:r>
            <a:endParaRPr lang="vi-VN" sz="2500" b="1" dirty="0">
              <a:solidFill>
                <a:schemeClr val="accent6"/>
              </a:solidFill>
              <a:latin typeface="+mj-lt"/>
              <a:ea typeface="Verdana"/>
              <a:cs typeface="Verdana"/>
              <a:sym typeface="Verdana"/>
            </a:endParaRPr>
          </a:p>
        </p:txBody>
      </p:sp>
      <p:sp>
        <p:nvSpPr>
          <p:cNvPr id="61" name="Google Shape;61;ge4f251f53b_1_0"/>
          <p:cNvSpPr txBox="1">
            <a:spLocks noGrp="1"/>
          </p:cNvSpPr>
          <p:nvPr>
            <p:ph type="body" idx="1"/>
          </p:nvPr>
        </p:nvSpPr>
        <p:spPr>
          <a:xfrm>
            <a:off x="-557939" y="5974534"/>
            <a:ext cx="8815800" cy="1364476"/>
          </a:xfrm>
          <a:prstGeom prst="rect">
            <a:avLst/>
          </a:prstGeom>
          <a:noFill/>
          <a:ln>
            <a:noFill/>
          </a:ln>
        </p:spPr>
        <p:txBody>
          <a:bodyPr spcFirstLastPara="1" wrap="square" lIns="0" tIns="0" rIns="0" bIns="0" anchor="t" anchorCtr="0">
            <a:spAutoFit/>
          </a:bodyPr>
          <a:lstStyle/>
          <a:p>
            <a:pPr marL="1013460" marR="5080" lvl="0" indent="-1001393" algn="ctr" rtl="0">
              <a:lnSpc>
                <a:spcPct val="149700"/>
              </a:lnSpc>
              <a:spcBef>
                <a:spcPts val="0"/>
              </a:spcBef>
              <a:spcAft>
                <a:spcPts val="0"/>
              </a:spcAft>
              <a:buNone/>
            </a:pPr>
            <a:r>
              <a:rPr lang="vi-VN" b="1" dirty="0">
                <a:solidFill>
                  <a:schemeClr val="dk2"/>
                </a:solidFill>
                <a:latin typeface="+mj-lt"/>
                <a:ea typeface="Arial"/>
                <a:cs typeface="Arial"/>
                <a:sym typeface="Arial"/>
              </a:rPr>
              <a:t>LEKAR GROUP</a:t>
            </a:r>
            <a:endParaRPr dirty="0">
              <a:latin typeface="+mj-lt"/>
            </a:endParaRPr>
          </a:p>
          <a:p>
            <a:pPr marL="1013460" marR="5080" lvl="0" indent="-1001393"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CÔNG NGHỆ ĐÁNH BÓNG KIM LOẠI LEKA</a:t>
            </a:r>
            <a:endParaRPr sz="1400" dirty="0">
              <a:latin typeface="+mj-lt"/>
            </a:endParaRPr>
          </a:p>
          <a:p>
            <a:pPr marL="1013460" marR="5080" lvl="0" indent="-1001393"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THÁI CRIPTON VIỆT NAM</a:t>
            </a:r>
            <a:endParaRPr sz="1400" dirty="0">
              <a:solidFill>
                <a:schemeClr val="dk2"/>
              </a:solidFill>
              <a:latin typeface="+mj-lt"/>
              <a:ea typeface="Arial"/>
              <a:cs typeface="Arial"/>
              <a:sym typeface="Arial"/>
            </a:endParaRPr>
          </a:p>
          <a:p>
            <a:pPr marL="0" lvl="0" indent="0" algn="l" rtl="0">
              <a:spcBef>
                <a:spcPts val="0"/>
              </a:spcBef>
              <a:spcAft>
                <a:spcPts val="0"/>
              </a:spcAft>
              <a:buNone/>
            </a:pPr>
            <a:endParaRPr dirty="0"/>
          </a:p>
        </p:txBody>
      </p:sp>
      <p:pic>
        <p:nvPicPr>
          <p:cNvPr id="62" name="Google Shape;62;ge4f251f53b_1_0"/>
          <p:cNvPicPr preferRelativeResize="0"/>
          <p:nvPr/>
        </p:nvPicPr>
        <p:blipFill rotWithShape="1">
          <a:blip r:embed="rId3">
            <a:alphaModFix/>
          </a:blip>
          <a:srcRect t="26789" b="25711"/>
          <a:stretch/>
        </p:blipFill>
        <p:spPr>
          <a:xfrm>
            <a:off x="2644594" y="108272"/>
            <a:ext cx="3914274" cy="18592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B20AE-7B6A-4D9A-B07B-F58139F4AF44}"/>
              </a:ext>
            </a:extLst>
          </p:cNvPr>
          <p:cNvSpPr>
            <a:spLocks noGrp="1"/>
          </p:cNvSpPr>
          <p:nvPr>
            <p:ph type="title"/>
          </p:nvPr>
        </p:nvSpPr>
        <p:spPr>
          <a:xfrm>
            <a:off x="621219" y="1575084"/>
            <a:ext cx="3704596" cy="615553"/>
          </a:xfrm>
        </p:spPr>
        <p:txBody>
          <a:bodyPr/>
          <a:lstStyle/>
          <a:p>
            <a:pPr>
              <a:lnSpc>
                <a:spcPts val="1605"/>
              </a:lnSpc>
            </a:pPr>
            <a:r>
              <a:rPr lang="vi-VN" sz="2500" dirty="0">
                <a:solidFill>
                  <a:schemeClr val="tx1"/>
                </a:solidFill>
                <a:effectLst/>
                <a:latin typeface="+mj-lt"/>
                <a:ea typeface="Times New Roman" panose="02020603050405020304" pitchFamily="18" charset="0"/>
                <a:cs typeface="Arial" panose="020B0604020202020204" pitchFamily="34" charset="0"/>
              </a:rPr>
              <a:t> </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r>
              <a:rPr lang="vi-VN" sz="2500" dirty="0">
                <a:solidFill>
                  <a:schemeClr val="tx1"/>
                </a:solidFill>
                <a:effectLst/>
                <a:latin typeface="+mj-lt"/>
                <a:ea typeface="Times New Roman" panose="02020603050405020304" pitchFamily="18" charset="0"/>
                <a:cs typeface="Arial" panose="020B0604020202020204" pitchFamily="34" charset="0"/>
              </a:rPr>
              <a:t>Máy chủ: Bình cát áp lực</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3CA573FC-37E9-4061-A98D-FB72F43874FB}"/>
              </a:ext>
            </a:extLst>
          </p:cNvPr>
          <p:cNvSpPr>
            <a:spLocks noGrp="1"/>
          </p:cNvSpPr>
          <p:nvPr>
            <p:ph type="body" idx="1"/>
          </p:nvPr>
        </p:nvSpPr>
        <p:spPr>
          <a:xfrm>
            <a:off x="4577844" y="1526096"/>
            <a:ext cx="2965957" cy="615553"/>
          </a:xfrm>
        </p:spPr>
        <p:txBody>
          <a:bodyPr/>
          <a:lstStyle/>
          <a:p>
            <a:pPr>
              <a:lnSpc>
                <a:spcPts val="1140"/>
              </a:lnSpc>
            </a:pPr>
            <a:r>
              <a:rPr lang="vi-VN" sz="2500" dirty="0">
                <a:solidFill>
                  <a:schemeClr val="tx1"/>
                </a:solidFill>
                <a:effectLst/>
                <a:latin typeface="+mj-lt"/>
                <a:ea typeface="Times New Roman" panose="02020603050405020304" pitchFamily="18" charset="0"/>
                <a:cs typeface="Arial" panose="020B0604020202020204" pitchFamily="34" charset="0"/>
              </a:rPr>
              <a:t> </a:t>
            </a:r>
            <a:endParaRPr lang="vi-VN" sz="2500" dirty="0">
              <a:solidFill>
                <a:schemeClr val="tx1"/>
              </a:solidFill>
              <a:effectLst/>
              <a:latin typeface="+mj-lt"/>
              <a:ea typeface="Calibri" panose="020F0502020204030204" pitchFamily="34" charset="0"/>
              <a:cs typeface="Arial" panose="020B0604020202020204" pitchFamily="34" charset="0"/>
            </a:endParaRPr>
          </a:p>
          <a:p>
            <a:pPr marL="38100">
              <a:tabLst>
                <a:tab pos="254000" algn="l"/>
              </a:tabLst>
            </a:pPr>
            <a:r>
              <a:rPr lang="vi-VN" sz="2500" dirty="0">
                <a:solidFill>
                  <a:schemeClr val="tx1"/>
                </a:solidFill>
                <a:effectLst/>
                <a:latin typeface="+mj-lt"/>
                <a:ea typeface="Times New Roman" panose="02020603050405020304" pitchFamily="18" charset="0"/>
                <a:cs typeface="Arial" panose="020B0604020202020204" pitchFamily="34" charset="0"/>
              </a:rPr>
              <a:t>Bộ phân tách cát, bụi</a:t>
            </a:r>
            <a:endParaRPr lang="vi-VN" sz="2500" dirty="0">
              <a:solidFill>
                <a:schemeClr val="tx1"/>
              </a:solidFill>
              <a:effectLst/>
              <a:latin typeface="+mj-lt"/>
              <a:ea typeface="Calibri" panose="020F0502020204030204" pitchFamily="34" charset="0"/>
              <a:cs typeface="Arial" panose="020B0604020202020204" pitchFamily="34" charset="0"/>
            </a:endParaRPr>
          </a:p>
          <a:p>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B8D32789-F61A-4845-A45C-E9E5A749B47D}"/>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170" name="Picture 2">
            <a:extLst>
              <a:ext uri="{FF2B5EF4-FFF2-40B4-BE49-F238E27FC236}">
                <a16:creationId xmlns:a16="http://schemas.microsoft.com/office/drawing/2014/main" id="{C3138A52-0C60-4CF9-90BA-23BBDDA87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19" y="2444262"/>
            <a:ext cx="2966043" cy="395092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35F1377F-EF2D-4925-B038-D188E16E4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845" y="2444262"/>
            <a:ext cx="2778510" cy="395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4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FB9D8E-BE0E-4859-86FF-080E01EB57A3}"/>
              </a:ext>
            </a:extLst>
          </p:cNvPr>
          <p:cNvSpPr>
            <a:spLocks noGrp="1"/>
          </p:cNvSpPr>
          <p:nvPr>
            <p:ph type="title"/>
          </p:nvPr>
        </p:nvSpPr>
        <p:spPr>
          <a:xfrm>
            <a:off x="910274" y="1610254"/>
            <a:ext cx="2544012"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Thùng chứa liệu</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E31A700F-2BAC-44B6-B2F4-EFBF070E5211}"/>
              </a:ext>
            </a:extLst>
          </p:cNvPr>
          <p:cNvSpPr>
            <a:spLocks noGrp="1"/>
          </p:cNvSpPr>
          <p:nvPr>
            <p:ph type="body" idx="1"/>
          </p:nvPr>
        </p:nvSpPr>
        <p:spPr>
          <a:xfrm>
            <a:off x="5029200" y="1543681"/>
            <a:ext cx="2104310"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Tủ điện</a:t>
            </a:r>
            <a:endParaRPr lang="vi-VN" sz="2500" dirty="0">
              <a:solidFill>
                <a:schemeClr val="tx1"/>
              </a:solidFill>
              <a:effectLst/>
              <a:latin typeface="+mj-lt"/>
              <a:ea typeface="Calibri" panose="020F0502020204030204" pitchFamily="34" charset="0"/>
              <a:cs typeface="Arial" panose="020B0604020202020204" pitchFamily="34" charset="0"/>
            </a:endParaRPr>
          </a:p>
          <a:p>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13076B1C-F5BB-4E69-B8D5-8FFD332490DA}"/>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8194" name="Picture 2">
            <a:extLst>
              <a:ext uri="{FF2B5EF4-FFF2-40B4-BE49-F238E27FC236}">
                <a16:creationId xmlns:a16="http://schemas.microsoft.com/office/drawing/2014/main" id="{3556A397-B857-4261-8984-051537060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405" y="2746165"/>
            <a:ext cx="2959640" cy="401475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EC5ACE5D-C92E-4059-8745-1C42F4FBA4E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4040" y="2751862"/>
            <a:ext cx="2959640" cy="401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8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C2C20F-6F06-4494-AC9E-535D87CC7C89}"/>
              </a:ext>
            </a:extLst>
          </p:cNvPr>
          <p:cNvSpPr>
            <a:spLocks noGrp="1"/>
          </p:cNvSpPr>
          <p:nvPr>
            <p:ph type="title"/>
          </p:nvPr>
        </p:nvSpPr>
        <p:spPr>
          <a:xfrm>
            <a:off x="621219" y="1563148"/>
            <a:ext cx="3264981" cy="1154162"/>
          </a:xfrm>
        </p:spPr>
        <p:txBody>
          <a:bodyPr/>
          <a:lstStyle/>
          <a:p>
            <a:pPr algn="just"/>
            <a:r>
              <a:rPr lang="vi-VN" sz="2500" dirty="0">
                <a:solidFill>
                  <a:schemeClr val="tx1"/>
                </a:solidFill>
                <a:effectLst/>
                <a:latin typeface="+mj-lt"/>
                <a:ea typeface="Times New Roman" panose="02020603050405020304" pitchFamily="18" charset="0"/>
                <a:cs typeface="Arial" panose="020B0604020202020204" pitchFamily="34" charset="0"/>
              </a:rPr>
              <a:t>Bơm chân không (cung cấp năng lượng cho tuần hoàn liệu và thu hồi bụi)</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A9E4DA73-8257-4EE7-9DE1-434065B403B6}"/>
              </a:ext>
            </a:extLst>
          </p:cNvPr>
          <p:cNvSpPr>
            <a:spLocks noGrp="1"/>
          </p:cNvSpPr>
          <p:nvPr>
            <p:ph type="body" idx="1"/>
          </p:nvPr>
        </p:nvSpPr>
        <p:spPr>
          <a:xfrm>
            <a:off x="4771274" y="1440056"/>
            <a:ext cx="3106633" cy="1154162"/>
          </a:xfrm>
        </p:spPr>
        <p:txBody>
          <a:bodyPr/>
          <a:lstStyle/>
          <a:p>
            <a:pPr algn="just">
              <a:lnSpc>
                <a:spcPts val="1415"/>
              </a:lnSpc>
            </a:pPr>
            <a:r>
              <a:rPr lang="vi-VN" sz="2500" dirty="0">
                <a:solidFill>
                  <a:schemeClr val="tx1"/>
                </a:solidFill>
                <a:effectLst/>
                <a:latin typeface="+mj-lt"/>
                <a:ea typeface="Times New Roman" panose="02020603050405020304" pitchFamily="18" charset="0"/>
                <a:cs typeface="Arial" panose="020B0604020202020204" pitchFamily="34" charset="0"/>
              </a:rPr>
              <a:t> </a:t>
            </a:r>
            <a:endParaRPr lang="vi-VN" sz="2500" dirty="0">
              <a:solidFill>
                <a:schemeClr val="tx1"/>
              </a:solidFill>
              <a:effectLst/>
              <a:latin typeface="+mj-lt"/>
              <a:ea typeface="Calibri" panose="020F0502020204030204" pitchFamily="34" charset="0"/>
              <a:cs typeface="Arial" panose="020B0604020202020204" pitchFamily="34" charset="0"/>
            </a:endParaRPr>
          </a:p>
          <a:p>
            <a:pPr marL="38100" algn="just">
              <a:tabLst>
                <a:tab pos="254000" algn="l"/>
              </a:tabLst>
            </a:pPr>
            <a:r>
              <a:rPr lang="vi-VN" sz="2500" dirty="0">
                <a:solidFill>
                  <a:schemeClr val="tx1"/>
                </a:solidFill>
                <a:effectLst/>
                <a:latin typeface="+mj-lt"/>
                <a:ea typeface="Times New Roman" panose="02020603050405020304" pitchFamily="18" charset="0"/>
                <a:cs typeface="Arial" panose="020B0604020202020204" pitchFamily="34" charset="0"/>
              </a:rPr>
              <a:t>Bộ thu bụi xung: bộ lọc bụi, lưu trữ bụi</a:t>
            </a:r>
            <a:endParaRPr lang="vi-VN" sz="2500" dirty="0">
              <a:solidFill>
                <a:schemeClr val="tx1"/>
              </a:solidFill>
              <a:effectLst/>
              <a:latin typeface="+mj-lt"/>
              <a:ea typeface="Calibri" panose="020F0502020204030204" pitchFamily="34" charset="0"/>
              <a:cs typeface="Arial" panose="020B0604020202020204" pitchFamily="34" charset="0"/>
            </a:endParaRPr>
          </a:p>
          <a:p>
            <a:pPr algn="just"/>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03158696-A3C7-423C-833F-EFECB70B815A}"/>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9218" name="Picture 2">
            <a:extLst>
              <a:ext uri="{FF2B5EF4-FFF2-40B4-BE49-F238E27FC236}">
                <a16:creationId xmlns:a16="http://schemas.microsoft.com/office/drawing/2014/main" id="{2A0597BA-93CA-4393-9A78-D68C46305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19" y="3130886"/>
            <a:ext cx="3071550" cy="356390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a:extLst>
              <a:ext uri="{FF2B5EF4-FFF2-40B4-BE49-F238E27FC236}">
                <a16:creationId xmlns:a16="http://schemas.microsoft.com/office/drawing/2014/main" id="{14EFDC0C-D5B0-4716-B6C6-F0825C4C3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339" y="3130886"/>
            <a:ext cx="2866292" cy="356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805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744862-0151-4EC6-84B5-1D05A8036849}"/>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Nguyên lý làm việc</a:t>
            </a:r>
          </a:p>
        </p:txBody>
      </p:sp>
      <p:sp>
        <p:nvSpPr>
          <p:cNvPr id="4" name="Text Placeholder 3">
            <a:extLst>
              <a:ext uri="{FF2B5EF4-FFF2-40B4-BE49-F238E27FC236}">
                <a16:creationId xmlns:a16="http://schemas.microsoft.com/office/drawing/2014/main" id="{FDC93A8E-E0C4-4871-8F1D-D26D948BE5B0}"/>
              </a:ext>
            </a:extLst>
          </p:cNvPr>
          <p:cNvSpPr>
            <a:spLocks noGrp="1"/>
          </p:cNvSpPr>
          <p:nvPr>
            <p:ph type="body" idx="1"/>
          </p:nvPr>
        </p:nvSpPr>
        <p:spPr>
          <a:xfrm>
            <a:off x="445459" y="2519147"/>
            <a:ext cx="8815789" cy="3847207"/>
          </a:xfrm>
        </p:spPr>
        <p:txBody>
          <a:bodyPr/>
          <a:lstStyle/>
          <a:p>
            <a:pPr algn="just"/>
            <a:r>
              <a:rPr lang="vi-VN" sz="2500" dirty="0">
                <a:effectLst/>
                <a:latin typeface="Times New Roman" panose="02020603050405020304" pitchFamily="18" charset="0"/>
                <a:ea typeface="Times New Roman" panose="02020603050405020304" pitchFamily="18" charset="0"/>
                <a:cs typeface="Arial" panose="020B0604020202020204" pitchFamily="34" charset="0"/>
              </a:rPr>
              <a:t>Thiết bị này sử dụng khí nén làm năng lượng để phun cát lên bề mặt phôi ở tốc độ cao. Sau tác động của cát, bề mặt phôi được loại bỏ rỉ sét để bề mặt đạt đến độ sạch và độ nhám nhất định. Cát và bụi được thu hồi sau đó hệ thống tách cát và bụi đưa lượng cát đã được tách hoàn toàn vào tiếp tục sử dụng tuần hoàn, bụi và rỉ vào thùng thu bụi. Dưới sự điều khiển của một công tắc, các nguyên công: phun cát, thu hồi cát, phân tách cát bụi, tuần hoàn cát, lọc bụi vv… đều được hoàn thành tự động, môi trường làm việc khô ráo, không ô nhiễm và đáp ứng tiêu chuẩn vệ sinh bụi không khí trong xưởng</a:t>
            </a:r>
            <a:endParaRPr lang="vi-VN" sz="2500" dirty="0"/>
          </a:p>
        </p:txBody>
      </p:sp>
      <p:pic>
        <p:nvPicPr>
          <p:cNvPr id="5" name="Google Shape;123;p8">
            <a:extLst>
              <a:ext uri="{FF2B5EF4-FFF2-40B4-BE49-F238E27FC236}">
                <a16:creationId xmlns:a16="http://schemas.microsoft.com/office/drawing/2014/main" id="{24D50D24-B734-44BB-A50D-2D59F132ED32}"/>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60333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86EFEB-4980-4C2D-9E33-ADCBAE1BA481}"/>
              </a:ext>
            </a:extLst>
          </p:cNvPr>
          <p:cNvSpPr>
            <a:spLocks noGrp="1"/>
          </p:cNvSpPr>
          <p:nvPr>
            <p:ph type="title"/>
          </p:nvPr>
        </p:nvSpPr>
        <p:spPr>
          <a:xfrm>
            <a:off x="621134" y="1149572"/>
            <a:ext cx="8815960" cy="384721"/>
          </a:xfrm>
        </p:spPr>
        <p:txBody>
          <a:bodyPr/>
          <a:lstStyle/>
          <a:p>
            <a:r>
              <a:rPr lang="vi-VN" sz="2500" b="1" dirty="0">
                <a:solidFill>
                  <a:schemeClr val="tx1"/>
                </a:solidFill>
                <a:latin typeface="+mj-lt"/>
              </a:rPr>
              <a:t>Tính năng ưu việt</a:t>
            </a:r>
          </a:p>
        </p:txBody>
      </p:sp>
      <p:sp>
        <p:nvSpPr>
          <p:cNvPr id="4" name="Text Placeholder 3">
            <a:extLst>
              <a:ext uri="{FF2B5EF4-FFF2-40B4-BE49-F238E27FC236}">
                <a16:creationId xmlns:a16="http://schemas.microsoft.com/office/drawing/2014/main" id="{6AFBC4FC-3529-4ECC-BCBF-FBD1D46E84F9}"/>
              </a:ext>
            </a:extLst>
          </p:cNvPr>
          <p:cNvSpPr>
            <a:spLocks noGrp="1"/>
          </p:cNvSpPr>
          <p:nvPr>
            <p:ph type="body" idx="1"/>
          </p:nvPr>
        </p:nvSpPr>
        <p:spPr>
          <a:xfrm>
            <a:off x="-17585" y="1745423"/>
            <a:ext cx="9454679" cy="7309693"/>
          </a:xfrm>
        </p:spPr>
        <p:txBody>
          <a:bodyPr/>
          <a:lstStyle/>
          <a:p>
            <a:pPr marL="228600"/>
            <a:r>
              <a:rPr lang="vi-VN" sz="2500" b="0" i="0" dirty="0">
                <a:solidFill>
                  <a:srgbClr val="333333"/>
                </a:solidFill>
                <a:effectLst/>
                <a:latin typeface="+mj-lt"/>
              </a:rPr>
              <a:t>  - Thiết kế máy bảo vệ môi trường, tự động phục hồi và tách cát, rỉ sét và bụi.</a:t>
            </a:r>
            <a:r>
              <a:rPr lang="vi-VN" sz="2500" dirty="0">
                <a:latin typeface="+mj-lt"/>
              </a:rPr>
              <a:t/>
            </a:r>
            <a:br>
              <a:rPr lang="vi-VN" sz="2500" dirty="0">
                <a:latin typeface="+mj-lt"/>
              </a:rPr>
            </a:br>
            <a:r>
              <a:rPr lang="vi-VN" sz="2500" b="0" i="0" dirty="0">
                <a:solidFill>
                  <a:srgbClr val="333333"/>
                </a:solidFill>
                <a:effectLst/>
                <a:latin typeface="+mj-lt"/>
              </a:rPr>
              <a:t>Cát được tái chế và tỷ lệ thu hồi cát thực tế lên tới 99%.</a:t>
            </a:r>
            <a:r>
              <a:rPr lang="vi-VN" sz="2500" dirty="0">
                <a:latin typeface="+mj-lt"/>
              </a:rPr>
              <a:t/>
            </a:r>
            <a:br>
              <a:rPr lang="vi-VN" sz="2500" dirty="0">
                <a:latin typeface="+mj-lt"/>
              </a:rPr>
            </a:br>
            <a:r>
              <a:rPr lang="vi-VN" sz="2500" b="0" i="0" dirty="0">
                <a:solidFill>
                  <a:srgbClr val="333333"/>
                </a:solidFill>
                <a:effectLst/>
                <a:latin typeface="+mj-lt"/>
              </a:rPr>
              <a:t>- Máy được trang bị thiết bị thổi ngược, có thể tự động loại bỏ bụi khỏi bộ phận lọc.</a:t>
            </a:r>
            <a:r>
              <a:rPr lang="vi-VN" sz="2500" dirty="0">
                <a:latin typeface="+mj-lt"/>
              </a:rPr>
              <a:t/>
            </a:r>
            <a:br>
              <a:rPr lang="vi-VN" sz="2500" dirty="0">
                <a:latin typeface="+mj-lt"/>
              </a:rPr>
            </a:br>
            <a:r>
              <a:rPr lang="vi-VN" sz="2500" b="0" i="0" dirty="0">
                <a:solidFill>
                  <a:srgbClr val="333333"/>
                </a:solidFill>
                <a:effectLst/>
                <a:latin typeface="+mj-lt"/>
              </a:rPr>
              <a:t>- Bộ lọc tách nước tích hợp có thể tách dầu thứ cấp và nước của khí nén.</a:t>
            </a:r>
            <a:r>
              <a:rPr lang="vi-VN" sz="2500" dirty="0">
                <a:latin typeface="+mj-lt"/>
              </a:rPr>
              <a:t/>
            </a:r>
            <a:br>
              <a:rPr lang="vi-VN" sz="2500" dirty="0">
                <a:latin typeface="+mj-lt"/>
              </a:rPr>
            </a:br>
            <a:r>
              <a:rPr lang="vi-VN" sz="2500" b="0" i="0" dirty="0">
                <a:solidFill>
                  <a:srgbClr val="333333"/>
                </a:solidFill>
                <a:effectLst/>
                <a:latin typeface="+mj-lt"/>
              </a:rPr>
              <a:t>- Máy được trang bị núm điều chỉnh áp suất và nút thổi ngược.</a:t>
            </a:r>
            <a:r>
              <a:rPr lang="vi-VN" sz="2500" dirty="0">
                <a:latin typeface="+mj-lt"/>
              </a:rPr>
              <a:t/>
            </a:r>
            <a:br>
              <a:rPr lang="vi-VN" sz="2500" dirty="0">
                <a:latin typeface="+mj-lt"/>
              </a:rPr>
            </a:br>
            <a:r>
              <a:rPr lang="vi-VN" sz="2500" b="0" i="0" dirty="0">
                <a:solidFill>
                  <a:srgbClr val="333333"/>
                </a:solidFill>
                <a:effectLst/>
                <a:latin typeface="+mj-lt"/>
              </a:rPr>
              <a:t>- Bán kính làm việc có thể lên tới 40 mét và mức xử lý bề mặt đạt Sa2,5-3.</a:t>
            </a:r>
            <a:r>
              <a:rPr lang="vi-VN" sz="2500" dirty="0">
                <a:latin typeface="+mj-lt"/>
              </a:rPr>
              <a:t/>
            </a:r>
            <a:br>
              <a:rPr lang="vi-VN" sz="2500" dirty="0">
                <a:latin typeface="+mj-lt"/>
              </a:rPr>
            </a:br>
            <a:r>
              <a:rPr lang="vi-VN" sz="2500" b="0" i="0" dirty="0">
                <a:solidFill>
                  <a:srgbClr val="333333"/>
                </a:solidFill>
                <a:effectLst/>
                <a:latin typeface="+mj-lt"/>
              </a:rPr>
              <a:t>- Được trang bị phích cắm ổ cắm điện chống nước an toàn để dễ dàng hoạt động.</a:t>
            </a:r>
            <a:r>
              <a:rPr lang="vi-VN" sz="2500" dirty="0">
                <a:latin typeface="+mj-lt"/>
              </a:rPr>
              <a:t/>
            </a:r>
            <a:br>
              <a:rPr lang="vi-VN" sz="2500" dirty="0">
                <a:latin typeface="+mj-lt"/>
              </a:rPr>
            </a:br>
            <a:r>
              <a:rPr lang="vi-VN" sz="2500" b="0" i="0" dirty="0">
                <a:solidFill>
                  <a:srgbClr val="333333"/>
                </a:solidFill>
                <a:effectLst/>
                <a:latin typeface="+mj-lt"/>
              </a:rPr>
              <a:t>- Bảng điều khiển chống bụi, được thiết kế đẹp mắt, thuận tiện cho việc bảo trì và sửa chữa.</a:t>
            </a:r>
            <a:r>
              <a:rPr lang="vi-VN" sz="2500" dirty="0">
                <a:latin typeface="+mj-lt"/>
              </a:rPr>
              <a:t/>
            </a:r>
            <a:br>
              <a:rPr lang="vi-VN" sz="2500" dirty="0">
                <a:latin typeface="+mj-lt"/>
              </a:rPr>
            </a:br>
            <a:r>
              <a:rPr lang="vi-VN" sz="2500" b="0" i="0" dirty="0">
                <a:solidFill>
                  <a:srgbClr val="333333"/>
                </a:solidFill>
                <a:effectLst/>
                <a:latin typeface="+mj-lt"/>
              </a:rPr>
              <a:t>- Cấu trúc máy có khả năng chống mưa, chống bụi và dễ di chuyển.</a:t>
            </a:r>
            <a:r>
              <a:rPr lang="vi-VN" sz="2500" dirty="0">
                <a:latin typeface="+mj-lt"/>
              </a:rPr>
              <a:t/>
            </a:r>
            <a:br>
              <a:rPr lang="vi-VN" sz="2500" dirty="0">
                <a:latin typeface="+mj-lt"/>
              </a:rPr>
            </a:br>
            <a:endParaRPr lang="vi-VN" sz="2500" dirty="0">
              <a:latin typeface="+mj-lt"/>
            </a:endParaRPr>
          </a:p>
        </p:txBody>
      </p:sp>
      <p:pic>
        <p:nvPicPr>
          <p:cNvPr id="5" name="Google Shape;123;p8">
            <a:extLst>
              <a:ext uri="{FF2B5EF4-FFF2-40B4-BE49-F238E27FC236}">
                <a16:creationId xmlns:a16="http://schemas.microsoft.com/office/drawing/2014/main" id="{06784D05-67D1-48F7-ABEF-682570C2CFCE}"/>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98110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B007B3-8518-4AAC-8F9C-CC771C7718BE}"/>
              </a:ext>
            </a:extLst>
          </p:cNvPr>
          <p:cNvSpPr>
            <a:spLocks noGrp="1"/>
          </p:cNvSpPr>
          <p:nvPr>
            <p:ph type="title"/>
          </p:nvPr>
        </p:nvSpPr>
        <p:spPr>
          <a:xfrm>
            <a:off x="621220" y="1149572"/>
            <a:ext cx="8815960" cy="461665"/>
          </a:xfrm>
        </p:spPr>
        <p:txBody>
          <a:bodyPr/>
          <a:lstStyle/>
          <a:p>
            <a:r>
              <a:rPr lang="vi-VN" sz="3000" b="1" dirty="0">
                <a:solidFill>
                  <a:schemeClr val="tx1"/>
                </a:solidFill>
                <a:latin typeface="+mj-lt"/>
              </a:rPr>
              <a:t>MÁY PHUN CÁT MÂM XOAY</a:t>
            </a:r>
          </a:p>
        </p:txBody>
      </p:sp>
      <p:sp>
        <p:nvSpPr>
          <p:cNvPr id="4" name="Text Placeholder 3">
            <a:extLst>
              <a:ext uri="{FF2B5EF4-FFF2-40B4-BE49-F238E27FC236}">
                <a16:creationId xmlns:a16="http://schemas.microsoft.com/office/drawing/2014/main" id="{2154310C-A1E1-41B0-988E-511CB7D6FDA2}"/>
              </a:ext>
            </a:extLst>
          </p:cNvPr>
          <p:cNvSpPr>
            <a:spLocks noGrp="1"/>
          </p:cNvSpPr>
          <p:nvPr>
            <p:ph type="body" idx="1"/>
          </p:nvPr>
        </p:nvSpPr>
        <p:spPr>
          <a:xfrm>
            <a:off x="127311" y="1881403"/>
            <a:ext cx="4638122" cy="5770811"/>
          </a:xfrm>
        </p:spPr>
        <p:txBody>
          <a:bodyPr/>
          <a:lstStyle/>
          <a:p>
            <a:pPr algn="just"/>
            <a:r>
              <a:rPr lang="vi-VN" sz="2500" i="0" dirty="0">
                <a:solidFill>
                  <a:schemeClr val="tx1"/>
                </a:solidFill>
                <a:effectLst/>
                <a:latin typeface="+mj-lt"/>
              </a:rPr>
              <a:t>   Máy phun cát mâm quay là thiết bị cần thiết cho các đơn vị sản xuất, gia công vật dụng kim loại. Nó giúp tiết kiệm thời gian, chi phí thuê nhân công phun cát, đồng thời đảm bảo chất lượng bề mặt phôi kim loại sau xử lý đồng đều. Với thiết bị này, quy trình xử lý phôi kim loại bằng cách phun cát sẽ hiệu quả hơn, đảm bảo tiến độ sản xuất cho các khâu phía sau như phun bi, đánh bóng, sơn tĩnh điện...</a:t>
            </a:r>
            <a:endParaRPr lang="vi-VN" sz="2500" dirty="0">
              <a:solidFill>
                <a:schemeClr val="tx1"/>
              </a:solidFill>
              <a:latin typeface="+mj-lt"/>
            </a:endParaRPr>
          </a:p>
        </p:txBody>
      </p:sp>
      <p:pic>
        <p:nvPicPr>
          <p:cNvPr id="1026" name="Picture 2">
            <a:extLst>
              <a:ext uri="{FF2B5EF4-FFF2-40B4-BE49-F238E27FC236}">
                <a16:creationId xmlns:a16="http://schemas.microsoft.com/office/drawing/2014/main" id="{3C4C8210-C2F1-4077-B238-F82A7A626E3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2968" y="2057400"/>
            <a:ext cx="4765432" cy="4712973"/>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23;p8">
            <a:extLst>
              <a:ext uri="{FF2B5EF4-FFF2-40B4-BE49-F238E27FC236}">
                <a16:creationId xmlns:a16="http://schemas.microsoft.com/office/drawing/2014/main" id="{E03E0E3C-9F65-41F4-B8C7-BF0CC81BD17B}"/>
              </a:ext>
            </a:extLst>
          </p:cNvPr>
          <p:cNvPicPr preferRelativeResize="0"/>
          <p:nvPr/>
        </p:nvPicPr>
        <p:blipFill rotWithShape="1">
          <a:blip r:embed="rId3">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1324065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31362-92DF-45B5-B1FB-0D97727A15F6}"/>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Cấu tạo: </a:t>
            </a:r>
            <a:r>
              <a:rPr lang="vi-VN" sz="2500" dirty="0">
                <a:solidFill>
                  <a:schemeClr val="tx1"/>
                </a:solidFill>
                <a:latin typeface="+mj-lt"/>
              </a:rPr>
              <a:t>máy phun cát mâm xoay gồm 4 bộ phận chính</a:t>
            </a:r>
          </a:p>
        </p:txBody>
      </p:sp>
      <p:pic>
        <p:nvPicPr>
          <p:cNvPr id="5" name="Google Shape;123;p8">
            <a:extLst>
              <a:ext uri="{FF2B5EF4-FFF2-40B4-BE49-F238E27FC236}">
                <a16:creationId xmlns:a16="http://schemas.microsoft.com/office/drawing/2014/main" id="{0F2806C8-F132-4D7E-BB48-FCD44706BD8D}"/>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9" name="Picture 8">
            <a:extLst>
              <a:ext uri="{FF2B5EF4-FFF2-40B4-BE49-F238E27FC236}">
                <a16:creationId xmlns:a16="http://schemas.microsoft.com/office/drawing/2014/main" id="{08D1D37B-232B-464D-B300-E3F7B480EBB2}"/>
              </a:ext>
            </a:extLst>
          </p:cNvPr>
          <p:cNvPicPr>
            <a:picLocks noChangeAspect="1"/>
          </p:cNvPicPr>
          <p:nvPr/>
        </p:nvPicPr>
        <p:blipFill>
          <a:blip r:embed="rId3"/>
          <a:stretch>
            <a:fillRect/>
          </a:stretch>
        </p:blipFill>
        <p:spPr>
          <a:xfrm>
            <a:off x="228600" y="2241259"/>
            <a:ext cx="8100750" cy="5410955"/>
          </a:xfrm>
          <a:prstGeom prst="rect">
            <a:avLst/>
          </a:prstGeom>
        </p:spPr>
      </p:pic>
    </p:spTree>
    <p:extLst>
      <p:ext uri="{BB962C8B-B14F-4D97-AF65-F5344CB8AC3E}">
        <p14:creationId xmlns:p14="http://schemas.microsoft.com/office/powerpoint/2010/main" val="313096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E3CE8-4D09-47CF-9F89-0F20371EFBCD}"/>
              </a:ext>
            </a:extLst>
          </p:cNvPr>
          <p:cNvSpPr>
            <a:spLocks noGrp="1"/>
          </p:cNvSpPr>
          <p:nvPr>
            <p:ph type="title"/>
          </p:nvPr>
        </p:nvSpPr>
        <p:spPr>
          <a:xfrm>
            <a:off x="1132098" y="1563147"/>
            <a:ext cx="2167128"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Buồng phun</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C73164CF-8686-441F-A727-5D1072DAAD58}"/>
              </a:ext>
            </a:extLst>
          </p:cNvPr>
          <p:cNvSpPr>
            <a:spLocks noGrp="1"/>
          </p:cNvSpPr>
          <p:nvPr>
            <p:ph type="body" idx="1"/>
          </p:nvPr>
        </p:nvSpPr>
        <p:spPr>
          <a:xfrm>
            <a:off x="4630599" y="1563147"/>
            <a:ext cx="3089048" cy="384721"/>
          </a:xfrm>
        </p:spPr>
        <p:txBody>
          <a:bodyPr/>
          <a:lstStyle/>
          <a:p>
            <a:r>
              <a:rPr lang="vi-VN" sz="2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Bộ phân tách bụi cát</a:t>
            </a:r>
            <a:endParaRPr lang="vi-VN" sz="2500" dirty="0">
              <a:solidFill>
                <a:schemeClr val="tx1"/>
              </a:solidFill>
            </a:endParaRPr>
          </a:p>
        </p:txBody>
      </p:sp>
      <p:pic>
        <p:nvPicPr>
          <p:cNvPr id="5" name="Google Shape;123;p8">
            <a:extLst>
              <a:ext uri="{FF2B5EF4-FFF2-40B4-BE49-F238E27FC236}">
                <a16:creationId xmlns:a16="http://schemas.microsoft.com/office/drawing/2014/main" id="{1416BC6F-9846-442F-AD45-71B022693AE5}"/>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3074" name="Picture 2">
            <a:extLst>
              <a:ext uri="{FF2B5EF4-FFF2-40B4-BE49-F238E27FC236}">
                <a16:creationId xmlns:a16="http://schemas.microsoft.com/office/drawing/2014/main" id="{3CEDF9A9-DB54-4296-8817-46143415C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13" y="3168404"/>
            <a:ext cx="2519172" cy="35313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59D67D79-E612-4C04-BF20-989339913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5537" y="3168404"/>
            <a:ext cx="2519172" cy="353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215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081C8C-3363-4865-8795-34D7A18DC2AE}"/>
              </a:ext>
            </a:extLst>
          </p:cNvPr>
          <p:cNvSpPr>
            <a:spLocks noGrp="1"/>
          </p:cNvSpPr>
          <p:nvPr>
            <p:ph type="title"/>
          </p:nvPr>
        </p:nvSpPr>
        <p:spPr>
          <a:xfrm>
            <a:off x="867404" y="1567695"/>
            <a:ext cx="2772612"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Mâm quay xe đẩy</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29BC559D-16B5-46FB-BAFF-870F53FD100D}"/>
              </a:ext>
            </a:extLst>
          </p:cNvPr>
          <p:cNvSpPr>
            <a:spLocks noGrp="1"/>
          </p:cNvSpPr>
          <p:nvPr>
            <p:ph type="body" idx="1"/>
          </p:nvPr>
        </p:nvSpPr>
        <p:spPr>
          <a:xfrm>
            <a:off x="5228475" y="1567695"/>
            <a:ext cx="2033972" cy="769441"/>
          </a:xfrm>
        </p:spPr>
        <p:txBody>
          <a:bodyPr/>
          <a:lstStyle/>
          <a:p>
            <a:r>
              <a:rPr lang="vi-VN" sz="2500" dirty="0">
                <a:effectLst/>
                <a:latin typeface="+mj-lt"/>
                <a:ea typeface="Times New Roman" panose="02020603050405020304" pitchFamily="18" charset="0"/>
                <a:cs typeface="Arial" panose="020B0604020202020204" pitchFamily="34" charset="0"/>
              </a:rPr>
              <a:t>Bộ khử bụi</a:t>
            </a: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5" name="Google Shape;123;p8">
            <a:extLst>
              <a:ext uri="{FF2B5EF4-FFF2-40B4-BE49-F238E27FC236}">
                <a16:creationId xmlns:a16="http://schemas.microsoft.com/office/drawing/2014/main" id="{6820BD52-4335-45B7-9283-24A819DE01D4}"/>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4098" name="Picture 2">
            <a:extLst>
              <a:ext uri="{FF2B5EF4-FFF2-40B4-BE49-F238E27FC236}">
                <a16:creationId xmlns:a16="http://schemas.microsoft.com/office/drawing/2014/main" id="{72C6A0FA-B41B-4D26-8180-3E771B7CAA2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219" y="2746165"/>
            <a:ext cx="2772612" cy="397115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29586C05-3CA2-460E-9580-735506A0F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034" y="2746164"/>
            <a:ext cx="2772611" cy="397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89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ACB073-32B5-49D4-8048-AA78367CD294}"/>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Nguyên lý làm việc</a:t>
            </a:r>
          </a:p>
        </p:txBody>
      </p:sp>
      <p:sp>
        <p:nvSpPr>
          <p:cNvPr id="4" name="Text Placeholder 3">
            <a:extLst>
              <a:ext uri="{FF2B5EF4-FFF2-40B4-BE49-F238E27FC236}">
                <a16:creationId xmlns:a16="http://schemas.microsoft.com/office/drawing/2014/main" id="{674F9A74-16D3-4F1A-A364-1BEAFF3556F1}"/>
              </a:ext>
            </a:extLst>
          </p:cNvPr>
          <p:cNvSpPr>
            <a:spLocks noGrp="1"/>
          </p:cNvSpPr>
          <p:nvPr>
            <p:ph type="body" idx="1"/>
          </p:nvPr>
        </p:nvSpPr>
        <p:spPr>
          <a:xfrm>
            <a:off x="462957" y="2519147"/>
            <a:ext cx="6834572" cy="3847207"/>
          </a:xfrm>
        </p:spPr>
        <p:txBody>
          <a:bodyPr/>
          <a:lstStyle/>
          <a:p>
            <a:pPr algn="just"/>
            <a:r>
              <a:rPr lang="vi-VN" sz="2500" dirty="0">
                <a:solidFill>
                  <a:schemeClr val="tx1"/>
                </a:solidFill>
                <a:effectLst/>
                <a:latin typeface="+mj-lt"/>
              </a:rPr>
              <a:t>Cơ chế hoạt động của máy phun cát mâm quay</a:t>
            </a:r>
          </a:p>
          <a:p>
            <a:pPr algn="just">
              <a:buFont typeface="Arial" panose="020B0604020202020204" pitchFamily="34" charset="0"/>
              <a:buChar char="•"/>
            </a:pPr>
            <a:r>
              <a:rPr lang="vi-VN" sz="2500" i="0" dirty="0">
                <a:solidFill>
                  <a:schemeClr val="tx1"/>
                </a:solidFill>
                <a:effectLst/>
                <a:latin typeface="+mj-lt"/>
              </a:rPr>
              <a:t>Phôi kim loại được kẹp trên mâm quay, thiết bị đẩy di chuyển mâm quay và phôi đến vị trí xử lý phun cát, sau đó mâm quay dừng lại ở một vị trí nhất định. </a:t>
            </a:r>
          </a:p>
          <a:p>
            <a:pPr algn="just">
              <a:buFont typeface="Arial" panose="020B0604020202020204" pitchFamily="34" charset="0"/>
              <a:buChar char="•"/>
            </a:pPr>
            <a:r>
              <a:rPr lang="vi-VN" sz="2500" i="0" dirty="0">
                <a:solidFill>
                  <a:schemeClr val="tx1"/>
                </a:solidFill>
                <a:effectLst/>
                <a:latin typeface="+mj-lt"/>
              </a:rPr>
              <a:t>Lúc này, mâm quay ngừng di chuyển và tiến hành xoay chậm tại chỗ, bên trên là phôi kim loại cần xử lý cũng xoay theo. </a:t>
            </a:r>
          </a:p>
          <a:p>
            <a:pPr algn="just">
              <a:buFont typeface="Arial" panose="020B0604020202020204" pitchFamily="34" charset="0"/>
              <a:buChar char="•"/>
            </a:pPr>
            <a:r>
              <a:rPr lang="vi-VN" sz="2500" i="0" dirty="0">
                <a:solidFill>
                  <a:schemeClr val="tx1"/>
                </a:solidFill>
                <a:effectLst/>
                <a:latin typeface="+mj-lt"/>
              </a:rPr>
              <a:t>Súng phun cát thực hiện phun cát trên bề mặt phôi cho đến khi đạt yêu cầu.</a:t>
            </a:r>
          </a:p>
          <a:p>
            <a:pPr algn="just">
              <a:buFont typeface="Arial" panose="020B0604020202020204" pitchFamily="34" charset="0"/>
              <a:buChar char="•"/>
            </a:pPr>
            <a:r>
              <a:rPr lang="vi-VN" sz="2500" i="0" dirty="0">
                <a:solidFill>
                  <a:schemeClr val="tx1"/>
                </a:solidFill>
                <a:effectLst/>
                <a:latin typeface="+mj-lt"/>
              </a:rPr>
              <a:t>Tiến hành dỡ phôi ra khỏi mâm quay.</a:t>
            </a:r>
          </a:p>
          <a:p>
            <a:pPr algn="just"/>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0551ADDD-3D05-441B-8EDB-21FE70A62723}"/>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131542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6"/>
        <p:cNvGrpSpPr/>
        <p:nvPr/>
      </p:nvGrpSpPr>
      <p:grpSpPr>
        <a:xfrm>
          <a:off x="0" y="0"/>
          <a:ext cx="0" cy="0"/>
          <a:chOff x="0" y="0"/>
          <a:chExt cx="0" cy="0"/>
        </a:xfrm>
      </p:grpSpPr>
      <p:grpSp>
        <p:nvGrpSpPr>
          <p:cNvPr id="67" name="Google Shape;67;p2"/>
          <p:cNvGrpSpPr/>
          <p:nvPr/>
        </p:nvGrpSpPr>
        <p:grpSpPr>
          <a:xfrm>
            <a:off x="6121908" y="1845521"/>
            <a:ext cx="3937000" cy="5569287"/>
            <a:chOff x="6121908" y="1057655"/>
            <a:chExt cx="3937000" cy="5659121"/>
          </a:xfrm>
        </p:grpSpPr>
        <p:sp>
          <p:nvSpPr>
            <p:cNvPr id="68" name="Google Shape;68;p2"/>
            <p:cNvSpPr/>
            <p:nvPr/>
          </p:nvSpPr>
          <p:spPr>
            <a:xfrm>
              <a:off x="7728204" y="1057655"/>
              <a:ext cx="1013460" cy="5659120"/>
            </a:xfrm>
            <a:custGeom>
              <a:avLst/>
              <a:gdLst/>
              <a:ahLst/>
              <a:cxnLst/>
              <a:rect l="l" t="t" r="r" b="b"/>
              <a:pathLst>
                <a:path w="1013459" h="5659120" extrusionOk="0">
                  <a:moveTo>
                    <a:pt x="1013459" y="5658612"/>
                  </a:moveTo>
                  <a:lnTo>
                    <a:pt x="1005839" y="5658612"/>
                  </a:lnTo>
                  <a:lnTo>
                    <a:pt x="0" y="1526"/>
                  </a:lnTo>
                  <a:lnTo>
                    <a:pt x="0" y="0"/>
                  </a:lnTo>
                  <a:lnTo>
                    <a:pt x="7619" y="0"/>
                  </a:lnTo>
                  <a:lnTo>
                    <a:pt x="1013459" y="565861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2"/>
            <p:cNvSpPr/>
            <p:nvPr/>
          </p:nvSpPr>
          <p:spPr>
            <a:xfrm>
              <a:off x="6121908" y="4090416"/>
              <a:ext cx="3937000" cy="2626360"/>
            </a:xfrm>
            <a:custGeom>
              <a:avLst/>
              <a:gdLst/>
              <a:ahLst/>
              <a:cxnLst/>
              <a:rect l="l" t="t" r="r" b="b"/>
              <a:pathLst>
                <a:path w="3937000" h="2626359" extrusionOk="0">
                  <a:moveTo>
                    <a:pt x="10668" y="2625851"/>
                  </a:moveTo>
                  <a:lnTo>
                    <a:pt x="0" y="2625851"/>
                  </a:lnTo>
                  <a:lnTo>
                    <a:pt x="0" y="2624327"/>
                  </a:lnTo>
                  <a:lnTo>
                    <a:pt x="3047" y="2622804"/>
                  </a:lnTo>
                  <a:lnTo>
                    <a:pt x="3931919" y="1524"/>
                  </a:lnTo>
                  <a:lnTo>
                    <a:pt x="3934967" y="0"/>
                  </a:lnTo>
                  <a:lnTo>
                    <a:pt x="3936491" y="1524"/>
                  </a:lnTo>
                  <a:lnTo>
                    <a:pt x="3936492" y="9143"/>
                  </a:lnTo>
                  <a:lnTo>
                    <a:pt x="10668" y="2625851"/>
                  </a:ln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2"/>
            <p:cNvSpPr/>
            <p:nvPr/>
          </p:nvSpPr>
          <p:spPr>
            <a:xfrm>
              <a:off x="7575804" y="1057655"/>
              <a:ext cx="2481580" cy="5659120"/>
            </a:xfrm>
            <a:custGeom>
              <a:avLst/>
              <a:gdLst/>
              <a:ahLst/>
              <a:cxnLst/>
              <a:rect l="l" t="t" r="r" b="b"/>
              <a:pathLst>
                <a:path w="2481579" h="5659120" extrusionOk="0">
                  <a:moveTo>
                    <a:pt x="2481071" y="5658612"/>
                  </a:moveTo>
                  <a:lnTo>
                    <a:pt x="0" y="5658612"/>
                  </a:lnTo>
                  <a:lnTo>
                    <a:pt x="1685252" y="0"/>
                  </a:lnTo>
                  <a:lnTo>
                    <a:pt x="2481071" y="0"/>
                  </a:lnTo>
                  <a:lnTo>
                    <a:pt x="2481071" y="5658612"/>
                  </a:lnTo>
                  <a:close/>
                </a:path>
              </a:pathLst>
            </a:custGeom>
            <a:solidFill>
              <a:srgbClr val="90C126">
                <a:alpha val="2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2"/>
            <p:cNvSpPr/>
            <p:nvPr/>
          </p:nvSpPr>
          <p:spPr>
            <a:xfrm>
              <a:off x="7924350" y="1057655"/>
              <a:ext cx="2134235" cy="5659120"/>
            </a:xfrm>
            <a:custGeom>
              <a:avLst/>
              <a:gdLst/>
              <a:ahLst/>
              <a:cxnLst/>
              <a:rect l="l" t="t" r="r" b="b"/>
              <a:pathLst>
                <a:path w="2134234" h="5659120" extrusionOk="0">
                  <a:moveTo>
                    <a:pt x="2134049" y="5658612"/>
                  </a:moveTo>
                  <a:lnTo>
                    <a:pt x="997145" y="5658612"/>
                  </a:lnTo>
                  <a:lnTo>
                    <a:pt x="0" y="0"/>
                  </a:lnTo>
                  <a:lnTo>
                    <a:pt x="2134049" y="0"/>
                  </a:lnTo>
                  <a:lnTo>
                    <a:pt x="2134049" y="5658612"/>
                  </a:lnTo>
                  <a:close/>
                </a:path>
              </a:pathLst>
            </a:custGeom>
            <a:solidFill>
              <a:srgbClr val="90C126">
                <a:alpha val="1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2"/>
            <p:cNvSpPr/>
            <p:nvPr/>
          </p:nvSpPr>
          <p:spPr>
            <a:xfrm>
              <a:off x="7370064" y="3572255"/>
              <a:ext cx="2688590" cy="3144520"/>
            </a:xfrm>
            <a:custGeom>
              <a:avLst/>
              <a:gdLst/>
              <a:ahLst/>
              <a:cxnLst/>
              <a:rect l="l" t="t" r="r" b="b"/>
              <a:pathLst>
                <a:path w="2688590" h="3144520" extrusionOk="0">
                  <a:moveTo>
                    <a:pt x="2688336" y="3144012"/>
                  </a:moveTo>
                  <a:lnTo>
                    <a:pt x="0" y="3144012"/>
                  </a:lnTo>
                  <a:lnTo>
                    <a:pt x="2688336" y="0"/>
                  </a:lnTo>
                  <a:lnTo>
                    <a:pt x="2688336" y="3144012"/>
                  </a:lnTo>
                  <a:close/>
                </a:path>
              </a:pathLst>
            </a:custGeom>
            <a:solidFill>
              <a:srgbClr val="54A021">
                <a:alpha val="7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73;p2"/>
            <p:cNvSpPr/>
            <p:nvPr/>
          </p:nvSpPr>
          <p:spPr>
            <a:xfrm>
              <a:off x="7704489" y="1057655"/>
              <a:ext cx="2352675" cy="5659120"/>
            </a:xfrm>
            <a:custGeom>
              <a:avLst/>
              <a:gdLst/>
              <a:ahLst/>
              <a:cxnLst/>
              <a:rect l="l" t="t" r="r" b="b"/>
              <a:pathLst>
                <a:path w="2352675" h="5659120" extrusionOk="0">
                  <a:moveTo>
                    <a:pt x="2352387" y="5658612"/>
                  </a:moveTo>
                  <a:lnTo>
                    <a:pt x="2035395" y="5658612"/>
                  </a:lnTo>
                  <a:lnTo>
                    <a:pt x="0" y="0"/>
                  </a:lnTo>
                  <a:lnTo>
                    <a:pt x="2352387" y="0"/>
                  </a:lnTo>
                  <a:lnTo>
                    <a:pt x="2352387" y="5658612"/>
                  </a:lnTo>
                  <a:close/>
                </a:path>
              </a:pathLst>
            </a:custGeom>
            <a:solidFill>
              <a:srgbClr val="3F7718">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2"/>
            <p:cNvSpPr/>
            <p:nvPr/>
          </p:nvSpPr>
          <p:spPr>
            <a:xfrm>
              <a:off x="8991600" y="1057655"/>
              <a:ext cx="1065530" cy="5659120"/>
            </a:xfrm>
            <a:custGeom>
              <a:avLst/>
              <a:gdLst/>
              <a:ahLst/>
              <a:cxnLst/>
              <a:rect l="l" t="t" r="r" b="b"/>
              <a:pathLst>
                <a:path w="1065529" h="5659120" extrusionOk="0">
                  <a:moveTo>
                    <a:pt x="1065275" y="5658612"/>
                  </a:moveTo>
                  <a:lnTo>
                    <a:pt x="0" y="5658612"/>
                  </a:lnTo>
                  <a:lnTo>
                    <a:pt x="840342" y="0"/>
                  </a:lnTo>
                  <a:lnTo>
                    <a:pt x="1065275" y="0"/>
                  </a:lnTo>
                  <a:lnTo>
                    <a:pt x="1065275" y="5658612"/>
                  </a:lnTo>
                  <a:close/>
                </a:path>
              </a:pathLst>
            </a:custGeom>
            <a:solidFill>
              <a:srgbClr val="BFE474">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2"/>
            <p:cNvSpPr/>
            <p:nvPr/>
          </p:nvSpPr>
          <p:spPr>
            <a:xfrm>
              <a:off x="9026113" y="1057655"/>
              <a:ext cx="1031240" cy="5659120"/>
            </a:xfrm>
            <a:custGeom>
              <a:avLst/>
              <a:gdLst/>
              <a:ahLst/>
              <a:cxnLst/>
              <a:rect l="l" t="t" r="r" b="b"/>
              <a:pathLst>
                <a:path w="1031240" h="5659120" extrusionOk="0">
                  <a:moveTo>
                    <a:pt x="1030762" y="5658612"/>
                  </a:moveTo>
                  <a:lnTo>
                    <a:pt x="914938" y="5658612"/>
                  </a:lnTo>
                  <a:lnTo>
                    <a:pt x="0" y="0"/>
                  </a:lnTo>
                  <a:lnTo>
                    <a:pt x="1030762" y="0"/>
                  </a:lnTo>
                  <a:lnTo>
                    <a:pt x="1030762" y="5658612"/>
                  </a:lnTo>
                  <a:close/>
                </a:path>
              </a:pathLst>
            </a:custGeom>
            <a:solidFill>
              <a:srgbClr val="90C126">
                <a:alpha val="6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2"/>
            <p:cNvSpPr/>
            <p:nvPr/>
          </p:nvSpPr>
          <p:spPr>
            <a:xfrm>
              <a:off x="8557260" y="4020311"/>
              <a:ext cx="1499870" cy="2696210"/>
            </a:xfrm>
            <a:custGeom>
              <a:avLst/>
              <a:gdLst/>
              <a:ahLst/>
              <a:cxnLst/>
              <a:rect l="l" t="t" r="r" b="b"/>
              <a:pathLst>
                <a:path w="1499870" h="2696209" extrusionOk="0">
                  <a:moveTo>
                    <a:pt x="1499615" y="2695956"/>
                  </a:moveTo>
                  <a:lnTo>
                    <a:pt x="0" y="2695956"/>
                  </a:lnTo>
                  <a:lnTo>
                    <a:pt x="1499615" y="0"/>
                  </a:lnTo>
                  <a:lnTo>
                    <a:pt x="1499615" y="2695956"/>
                  </a:lnTo>
                  <a:close/>
                </a:path>
              </a:pathLst>
            </a:custGeom>
            <a:solidFill>
              <a:srgbClr val="90C126">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7" name="Google Shape;77;p2"/>
          <p:cNvSpPr/>
          <p:nvPr/>
        </p:nvSpPr>
        <p:spPr>
          <a:xfrm>
            <a:off x="0" y="1845521"/>
            <a:ext cx="696595" cy="5569036"/>
          </a:xfrm>
          <a:custGeom>
            <a:avLst/>
            <a:gdLst/>
            <a:ahLst/>
            <a:cxnLst/>
            <a:rect l="l" t="t" r="r" b="b"/>
            <a:pathLst>
              <a:path w="696595" h="4676140" extrusionOk="0">
                <a:moveTo>
                  <a:pt x="0" y="4675632"/>
                </a:moveTo>
                <a:lnTo>
                  <a:pt x="0" y="0"/>
                </a:lnTo>
                <a:lnTo>
                  <a:pt x="696468" y="0"/>
                </a:lnTo>
                <a:lnTo>
                  <a:pt x="0" y="4675632"/>
                </a:lnTo>
                <a:close/>
              </a:path>
            </a:pathLst>
          </a:custGeom>
          <a:solidFill>
            <a:srgbClr val="90C126">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 name="Google Shape;78;p2"/>
          <p:cNvPicPr preferRelativeResize="0"/>
          <p:nvPr/>
        </p:nvPicPr>
        <p:blipFill rotWithShape="1">
          <a:blip r:embed="rId3">
            <a:alphaModFix/>
          </a:blip>
          <a:srcRect t="26788" b="25712"/>
          <a:stretch/>
        </p:blipFill>
        <p:spPr>
          <a:xfrm>
            <a:off x="2525338" y="-13759"/>
            <a:ext cx="3914274" cy="1859280"/>
          </a:xfrm>
          <a:prstGeom prst="rect">
            <a:avLst/>
          </a:prstGeom>
          <a:noFill/>
          <a:ln>
            <a:noFill/>
          </a:ln>
        </p:spPr>
      </p:pic>
      <p:sp>
        <p:nvSpPr>
          <p:cNvPr id="79" name="Google Shape;79;p2"/>
          <p:cNvSpPr txBox="1">
            <a:spLocks noGrp="1"/>
          </p:cNvSpPr>
          <p:nvPr>
            <p:ph type="title"/>
          </p:nvPr>
        </p:nvSpPr>
        <p:spPr>
          <a:xfrm>
            <a:off x="830930" y="2736635"/>
            <a:ext cx="7092219" cy="1236744"/>
          </a:xfrm>
          <a:prstGeom prst="rect">
            <a:avLst/>
          </a:prstGeom>
          <a:noFill/>
          <a:ln>
            <a:noFill/>
          </a:ln>
        </p:spPr>
        <p:txBody>
          <a:bodyPr spcFirstLastPara="1" wrap="square" lIns="0" tIns="17775" rIns="0" bIns="0" anchor="t" anchorCtr="0">
            <a:spAutoFit/>
          </a:bodyPr>
          <a:lstStyle/>
          <a:p>
            <a:pPr marL="12065" marR="5080" lvl="0" indent="0" algn="ctr" rtl="0">
              <a:lnSpc>
                <a:spcPct val="99000"/>
              </a:lnSpc>
              <a:spcBef>
                <a:spcPts val="0"/>
              </a:spcBef>
              <a:spcAft>
                <a:spcPts val="0"/>
              </a:spcAft>
              <a:buNone/>
            </a:pPr>
            <a:r>
              <a:rPr lang="vi-VN" sz="4000" b="1" i="0" dirty="0">
                <a:solidFill>
                  <a:srgbClr val="FF0000"/>
                </a:solidFill>
                <a:effectLst/>
                <a:latin typeface="+mj-lt"/>
              </a:rPr>
              <a:t>PHẦN 1. GIỚI THIỆU CHUNG VỀ C</a:t>
            </a:r>
            <a:r>
              <a:rPr lang="vi-VN" sz="4000" b="1" dirty="0">
                <a:solidFill>
                  <a:srgbClr val="FF0000"/>
                </a:solidFill>
                <a:latin typeface="+mj-lt"/>
              </a:rPr>
              <a:t>ÔNG NGHỆ </a:t>
            </a:r>
            <a:r>
              <a:rPr lang="vi-VN" sz="4000" b="1" dirty="0" smtClean="0">
                <a:solidFill>
                  <a:srgbClr val="FF0000"/>
                </a:solidFill>
                <a:latin typeface="+mj-lt"/>
              </a:rPr>
              <a:t>PHUN </a:t>
            </a:r>
            <a:r>
              <a:rPr lang="vi-VN" sz="4000" b="1" dirty="0">
                <a:solidFill>
                  <a:srgbClr val="FF0000"/>
                </a:solidFill>
                <a:latin typeface="+mj-lt"/>
              </a:rPr>
              <a:t>CÁT</a:t>
            </a:r>
            <a:endParaRPr sz="4050" b="1" dirty="0">
              <a:solidFill>
                <a:schemeClr val="accent6"/>
              </a:solidFill>
              <a:latin typeface="Verdana"/>
              <a:ea typeface="Verdana"/>
              <a:cs typeface="Verdana"/>
              <a:sym typeface="Verdana"/>
            </a:endParaRPr>
          </a:p>
        </p:txBody>
      </p:sp>
      <p:sp>
        <p:nvSpPr>
          <p:cNvPr id="2" name="Text Placeholder 1">
            <a:extLst>
              <a:ext uri="{FF2B5EF4-FFF2-40B4-BE49-F238E27FC236}">
                <a16:creationId xmlns:a16="http://schemas.microsoft.com/office/drawing/2014/main" id="{B154218F-C486-4A7E-8C22-6AB896719AC3}"/>
              </a:ext>
            </a:extLst>
          </p:cNvPr>
          <p:cNvSpPr>
            <a:spLocks noGrp="1"/>
          </p:cNvSpPr>
          <p:nvPr>
            <p:ph type="body" idx="1"/>
          </p:nvPr>
        </p:nvSpPr>
        <p:spPr>
          <a:xfrm>
            <a:off x="348297" y="6122473"/>
            <a:ext cx="7959027" cy="1410643"/>
          </a:xfrm>
        </p:spPr>
        <p:txBody>
          <a:bodyPr/>
          <a:lstStyle/>
          <a:p>
            <a:pPr marL="1013460" marR="5080" lvl="0" indent="-1001394" algn="ctr" rtl="0">
              <a:lnSpc>
                <a:spcPct val="149700"/>
              </a:lnSpc>
              <a:spcBef>
                <a:spcPts val="0"/>
              </a:spcBef>
              <a:spcAft>
                <a:spcPts val="0"/>
              </a:spcAft>
              <a:buNone/>
            </a:pPr>
            <a:r>
              <a:rPr lang="vi-VN" b="1" dirty="0">
                <a:solidFill>
                  <a:schemeClr val="dk2"/>
                </a:solidFill>
                <a:latin typeface="+mj-lt"/>
                <a:ea typeface="Arial"/>
                <a:cs typeface="Arial"/>
                <a:sym typeface="Arial"/>
              </a:rPr>
              <a:t>LEKAR GROUP</a:t>
            </a:r>
            <a:endParaRPr lang="vi-VN" dirty="0">
              <a:latin typeface="+mj-lt"/>
            </a:endParaRPr>
          </a:p>
          <a:p>
            <a:pPr marL="1013460" marR="5080" lvl="0" indent="-1001394"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CÔNG NGHỆ ĐÁNH BÓNG KIM LOẠI LEKA</a:t>
            </a:r>
            <a:endParaRPr lang="vi-VN" sz="1400" dirty="0">
              <a:latin typeface="+mj-lt"/>
            </a:endParaRPr>
          </a:p>
          <a:p>
            <a:pPr marL="1013460" marR="5080" lvl="0" indent="-1001394"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THÁI CRIPTON VIỆT NAM</a:t>
            </a:r>
            <a:endParaRPr lang="vi-VN" sz="1400" dirty="0">
              <a:solidFill>
                <a:schemeClr val="dk2"/>
              </a:solidFill>
              <a:latin typeface="+mj-lt"/>
              <a:ea typeface="Arial"/>
              <a:cs typeface="Arial"/>
              <a:sym typeface="Arial"/>
            </a:endParaRPr>
          </a:p>
          <a:p>
            <a:endParaRPr lang="vi-V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BB094-BB37-4900-AD44-C20BDF813AC6}"/>
              </a:ext>
            </a:extLst>
          </p:cNvPr>
          <p:cNvSpPr>
            <a:spLocks noGrp="1"/>
          </p:cNvSpPr>
          <p:nvPr>
            <p:ph type="title"/>
          </p:nvPr>
        </p:nvSpPr>
        <p:spPr>
          <a:xfrm>
            <a:off x="621219" y="1370787"/>
            <a:ext cx="8815960" cy="384721"/>
          </a:xfrm>
        </p:spPr>
        <p:txBody>
          <a:bodyPr/>
          <a:lstStyle/>
          <a:p>
            <a:r>
              <a:rPr lang="vi-VN" sz="2500" b="1" dirty="0">
                <a:solidFill>
                  <a:schemeClr val="tx1"/>
                </a:solidFill>
                <a:latin typeface="+mj-lt"/>
              </a:rPr>
              <a:t>Công dụng </a:t>
            </a:r>
          </a:p>
        </p:txBody>
      </p:sp>
      <p:sp>
        <p:nvSpPr>
          <p:cNvPr id="4" name="Text Placeholder 3">
            <a:extLst>
              <a:ext uri="{FF2B5EF4-FFF2-40B4-BE49-F238E27FC236}">
                <a16:creationId xmlns:a16="http://schemas.microsoft.com/office/drawing/2014/main" id="{A7AB104E-F8BB-4A1B-AF83-E057EA543A6A}"/>
              </a:ext>
            </a:extLst>
          </p:cNvPr>
          <p:cNvSpPr>
            <a:spLocks noGrp="1"/>
          </p:cNvSpPr>
          <p:nvPr>
            <p:ph type="body" idx="1"/>
          </p:nvPr>
        </p:nvSpPr>
        <p:spPr>
          <a:xfrm>
            <a:off x="621219" y="1799550"/>
            <a:ext cx="7538043" cy="4602063"/>
          </a:xfrm>
        </p:spPr>
        <p:txBody>
          <a:bodyPr/>
          <a:lstStyle/>
          <a:p>
            <a:pPr marL="228600" algn="just">
              <a:lnSpc>
                <a:spcPct val="150000"/>
              </a:lnSpc>
            </a:pPr>
            <a:r>
              <a:rPr lang="vi-VN" sz="2500" dirty="0">
                <a:solidFill>
                  <a:schemeClr val="tx1"/>
                </a:solidFill>
                <a:effectLst/>
                <a:latin typeface="+mj-lt"/>
                <a:ea typeface="Times New Roman" panose="02020603050405020304" pitchFamily="18" charset="0"/>
                <a:cs typeface="Arial" panose="020B0604020202020204" pitchFamily="34" charset="0"/>
              </a:rPr>
              <a:t>- Phun cát cho các khuôn lớn hoặc chi tiết nặng;</a:t>
            </a:r>
          </a:p>
          <a:p>
            <a:pPr marL="0" marR="232410" lvl="0" indent="0" algn="just">
              <a:lnSpc>
                <a:spcPct val="150000"/>
              </a:lnSpc>
              <a:spcAft>
                <a:spcPts val="0"/>
              </a:spcAft>
              <a:tabLst>
                <a:tab pos="685800" algn="l"/>
              </a:tabLst>
            </a:pPr>
            <a:r>
              <a:rPr lang="vi-VN" sz="2500" dirty="0">
                <a:solidFill>
                  <a:schemeClr val="tx1"/>
                </a:solidFill>
                <a:effectLst/>
                <a:latin typeface="+mj-lt"/>
                <a:ea typeface="Times New Roman" panose="02020603050405020304" pitchFamily="18" charset="0"/>
                <a:cs typeface="Arial" panose="020B0604020202020204" pitchFamily="34" charset="0"/>
              </a:rPr>
              <a:t>- Được trang bị bộ tách cát và bụi, có thể phân tách và tái sử dụng hiệu quả các vật liệu mài. Đồng thời, máy cũng được trang bị bộ thu bụi, không tạo ra bụi bay trong quá trình làm việc, giúp cải thiện đáng kể ô nhiễm bụi cho môi trường và sức khỏe của người vận hành.</a:t>
            </a:r>
          </a:p>
          <a:p>
            <a:pPr marL="0" marR="232410" indent="0" algn="just">
              <a:lnSpc>
                <a:spcPct val="150000"/>
              </a:lnSpc>
              <a:tabLst>
                <a:tab pos="685800" algn="l"/>
              </a:tabLst>
            </a:pPr>
            <a:r>
              <a:rPr lang="vi-VN" sz="2500" dirty="0">
                <a:solidFill>
                  <a:schemeClr val="tx1"/>
                </a:solidFill>
                <a:effectLst/>
                <a:latin typeface="+mj-lt"/>
                <a:ea typeface="Times New Roman" panose="02020603050405020304" pitchFamily="18" charset="0"/>
                <a:cs typeface="Arial" panose="020B0604020202020204" pitchFamily="34" charset="0"/>
              </a:rPr>
              <a:t>- Đặt phôi vào bàn xoay của xe đẩy trong khi vận hành, đẩy xe đẩy vào buồng phun, sau đó đóng cửa và bắt đầu phun.</a:t>
            </a:r>
            <a:endParaRPr lang="vi-VN" sz="2500" dirty="0">
              <a:solidFill>
                <a:schemeClr val="tx1"/>
              </a:solidFill>
              <a:effectLst/>
              <a:latin typeface="+mj-lt"/>
              <a:ea typeface="Calibri" panose="020F0502020204030204" pitchFamily="34" charset="0"/>
              <a:cs typeface="Arial" panose="020B0604020202020204" pitchFamily="34" charset="0"/>
            </a:endParaRPr>
          </a:p>
          <a:p>
            <a:pPr marL="342900" marR="232410" lvl="0" indent="-342900" algn="just">
              <a:lnSpc>
                <a:spcPct val="150000"/>
              </a:lnSpc>
              <a:spcAft>
                <a:spcPts val="0"/>
              </a:spcAft>
              <a:buFont typeface="Wingdings" panose="05000000000000000000" pitchFamily="2" charset="2"/>
              <a:buChar char=""/>
              <a:tabLst>
                <a:tab pos="685800" algn="l"/>
              </a:tabLst>
            </a:pPr>
            <a:endParaRPr lang="vi-VN" sz="2500" dirty="0">
              <a:solidFill>
                <a:schemeClr val="tx1"/>
              </a:solidFill>
              <a:effectLst/>
              <a:latin typeface="+mj-lt"/>
              <a:ea typeface="Calibri" panose="020F0502020204030204" pitchFamily="34" charset="0"/>
              <a:cs typeface="Arial" panose="020B0604020202020204" pitchFamily="34" charset="0"/>
            </a:endParaRPr>
          </a:p>
          <a:p>
            <a:pPr algn="just">
              <a:lnSpc>
                <a:spcPct val="150000"/>
              </a:lnSpc>
            </a:pPr>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45DB92E8-3D36-406F-9E7B-59BEB1C4C5F8}"/>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3883242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5F73C-0B30-4A2E-BCF3-9BA1127A09BF}"/>
              </a:ext>
            </a:extLst>
          </p:cNvPr>
          <p:cNvSpPr>
            <a:spLocks noGrp="1"/>
          </p:cNvSpPr>
          <p:nvPr>
            <p:ph type="title"/>
          </p:nvPr>
        </p:nvSpPr>
        <p:spPr>
          <a:xfrm>
            <a:off x="363362" y="1230197"/>
            <a:ext cx="7532129" cy="1384995"/>
          </a:xfrm>
        </p:spPr>
        <p:txBody>
          <a:bodyPr/>
          <a:lstStyle/>
          <a:p>
            <a:pPr algn="ctr"/>
            <a:r>
              <a:rPr lang="vi-VN" sz="3000" b="1" dirty="0">
                <a:solidFill>
                  <a:schemeClr val="tx1"/>
                </a:solidFill>
                <a:effectLst/>
                <a:latin typeface="+mj-lt"/>
                <a:ea typeface="Times New Roman" panose="02020603050405020304" pitchFamily="18" charset="0"/>
                <a:cs typeface="Arial" panose="020B0604020202020204" pitchFamily="34" charset="0"/>
              </a:rPr>
              <a:t>MÁY PHUN CÁT TIẾT KIỆM NĂNG LƯỢNG BẢO VỆ MÔI TRƯỜNG</a:t>
            </a:r>
            <a:r>
              <a:rPr lang="vi-VN" sz="3000" b="1" dirty="0">
                <a:solidFill>
                  <a:schemeClr val="tx1"/>
                </a:solidFill>
                <a:effectLst/>
                <a:latin typeface="+mj-lt"/>
                <a:ea typeface="Calibri" panose="020F0502020204030204" pitchFamily="34" charset="0"/>
                <a:cs typeface="Arial" panose="020B0604020202020204" pitchFamily="34" charset="0"/>
              </a:rPr>
              <a:t/>
            </a:r>
            <a:br>
              <a:rPr lang="vi-VN" sz="3000" b="1" dirty="0">
                <a:solidFill>
                  <a:schemeClr val="tx1"/>
                </a:solidFill>
                <a:effectLst/>
                <a:latin typeface="+mj-lt"/>
                <a:ea typeface="Calibri" panose="020F0502020204030204" pitchFamily="34" charset="0"/>
                <a:cs typeface="Arial" panose="020B0604020202020204" pitchFamily="34" charset="0"/>
              </a:rPr>
            </a:br>
            <a:endParaRPr lang="vi-VN" sz="3000" b="1" dirty="0">
              <a:solidFill>
                <a:schemeClr val="tx1"/>
              </a:solidFill>
              <a:latin typeface="+mj-lt"/>
            </a:endParaRPr>
          </a:p>
        </p:txBody>
      </p:sp>
      <p:sp>
        <p:nvSpPr>
          <p:cNvPr id="4" name="Text Placeholder 3">
            <a:extLst>
              <a:ext uri="{FF2B5EF4-FFF2-40B4-BE49-F238E27FC236}">
                <a16:creationId xmlns:a16="http://schemas.microsoft.com/office/drawing/2014/main" id="{AABBDBDB-3622-48CB-B032-0095C0F31F68}"/>
              </a:ext>
            </a:extLst>
          </p:cNvPr>
          <p:cNvSpPr>
            <a:spLocks noGrp="1"/>
          </p:cNvSpPr>
          <p:nvPr>
            <p:ph type="body" idx="1"/>
          </p:nvPr>
        </p:nvSpPr>
        <p:spPr>
          <a:xfrm>
            <a:off x="0" y="2694996"/>
            <a:ext cx="4431323" cy="3847207"/>
          </a:xfrm>
        </p:spPr>
        <p:txBody>
          <a:bodyPr/>
          <a:lstStyle/>
          <a:p>
            <a:pPr algn="just"/>
            <a:r>
              <a:rPr lang="vi-VN" sz="2500" dirty="0">
                <a:effectLst/>
                <a:latin typeface="+mj-lt"/>
                <a:ea typeface="Times New Roman" panose="02020603050405020304" pitchFamily="18" charset="0"/>
                <a:cs typeface="Arial" panose="020B0604020202020204" pitchFamily="34" charset="0"/>
              </a:rPr>
              <a:t>   Máy phun cát tiết kiệm năng lượng và bảo vệ môi trường này là loại máy tự động tiết kiệm năng lượng do công ty chúng tôi thiết kế và phát triển chuyên dùng cho vỏ điện thoại di động, bảng điều khiển máy tính xách tay và các sản phẩm điện tử khác.</a:t>
            </a:r>
            <a:endParaRPr lang="vi-VN" sz="2500" dirty="0">
              <a:effectLst/>
              <a:latin typeface="+mj-lt"/>
              <a:ea typeface="Calibri" panose="020F0502020204030204" pitchFamily="34" charset="0"/>
              <a:cs typeface="Arial" panose="020B0604020202020204" pitchFamily="34" charset="0"/>
            </a:endParaRPr>
          </a:p>
          <a:p>
            <a:pPr algn="just"/>
            <a:endParaRPr lang="vi-VN" sz="2500" dirty="0">
              <a:latin typeface="+mj-lt"/>
            </a:endParaRPr>
          </a:p>
        </p:txBody>
      </p:sp>
      <p:pic>
        <p:nvPicPr>
          <p:cNvPr id="5" name="Google Shape;123;p8">
            <a:extLst>
              <a:ext uri="{FF2B5EF4-FFF2-40B4-BE49-F238E27FC236}">
                <a16:creationId xmlns:a16="http://schemas.microsoft.com/office/drawing/2014/main" id="{38783968-2FE8-4620-8FE1-ADEC50877812}"/>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8" name="Picture 7">
            <a:extLst>
              <a:ext uri="{FF2B5EF4-FFF2-40B4-BE49-F238E27FC236}">
                <a16:creationId xmlns:a16="http://schemas.microsoft.com/office/drawing/2014/main" id="{29CD16A2-051F-4B6F-80BB-D75B8AC01C18}"/>
              </a:ext>
            </a:extLst>
          </p:cNvPr>
          <p:cNvPicPr>
            <a:picLocks noChangeAspect="1"/>
          </p:cNvPicPr>
          <p:nvPr/>
        </p:nvPicPr>
        <p:blipFill>
          <a:blip r:embed="rId3"/>
          <a:stretch>
            <a:fillRect/>
          </a:stretch>
        </p:blipFill>
        <p:spPr>
          <a:xfrm>
            <a:off x="4798337" y="2336503"/>
            <a:ext cx="5260063" cy="5435897"/>
          </a:xfrm>
          <a:prstGeom prst="rect">
            <a:avLst/>
          </a:prstGeom>
        </p:spPr>
      </p:pic>
    </p:spTree>
    <p:extLst>
      <p:ext uri="{BB962C8B-B14F-4D97-AF65-F5344CB8AC3E}">
        <p14:creationId xmlns:p14="http://schemas.microsoft.com/office/powerpoint/2010/main" val="1500373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7F782B-9658-4EB8-83E6-08C1108408F7}"/>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Cấu tạo: </a:t>
            </a:r>
            <a:r>
              <a:rPr lang="vi-VN" sz="2500" dirty="0">
                <a:solidFill>
                  <a:schemeClr val="tx1"/>
                </a:solidFill>
                <a:latin typeface="+mj-lt"/>
              </a:rPr>
              <a:t>máy gồm 8 bộ phận chính</a:t>
            </a:r>
          </a:p>
        </p:txBody>
      </p:sp>
      <p:pic>
        <p:nvPicPr>
          <p:cNvPr id="5" name="Google Shape;123;p8">
            <a:extLst>
              <a:ext uri="{FF2B5EF4-FFF2-40B4-BE49-F238E27FC236}">
                <a16:creationId xmlns:a16="http://schemas.microsoft.com/office/drawing/2014/main" id="{8E6AEFAF-FFA0-4CD2-A42B-9A323CCD1737}"/>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8" name="Picture 7">
            <a:extLst>
              <a:ext uri="{FF2B5EF4-FFF2-40B4-BE49-F238E27FC236}">
                <a16:creationId xmlns:a16="http://schemas.microsoft.com/office/drawing/2014/main" id="{5A4B4DE4-CBDB-480A-BCC2-9BC931827E49}"/>
              </a:ext>
            </a:extLst>
          </p:cNvPr>
          <p:cNvPicPr>
            <a:picLocks noChangeAspect="1"/>
          </p:cNvPicPr>
          <p:nvPr/>
        </p:nvPicPr>
        <p:blipFill>
          <a:blip r:embed="rId3"/>
          <a:stretch>
            <a:fillRect/>
          </a:stretch>
        </p:blipFill>
        <p:spPr>
          <a:xfrm>
            <a:off x="621219" y="2361445"/>
            <a:ext cx="6201624" cy="4455466"/>
          </a:xfrm>
          <a:prstGeom prst="rect">
            <a:avLst/>
          </a:prstGeom>
        </p:spPr>
      </p:pic>
    </p:spTree>
    <p:extLst>
      <p:ext uri="{BB962C8B-B14F-4D97-AF65-F5344CB8AC3E}">
        <p14:creationId xmlns:p14="http://schemas.microsoft.com/office/powerpoint/2010/main" val="2091264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A9CC5-CD13-4023-B375-599B9E3FC57A}"/>
              </a:ext>
            </a:extLst>
          </p:cNvPr>
          <p:cNvSpPr>
            <a:spLocks noGrp="1"/>
          </p:cNvSpPr>
          <p:nvPr>
            <p:ph type="title"/>
          </p:nvPr>
        </p:nvSpPr>
        <p:spPr>
          <a:xfrm>
            <a:off x="621219" y="1563148"/>
            <a:ext cx="8815960"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 Buồng phun</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742FC927-940C-4BA2-8A80-B50B44EAAFFD}"/>
              </a:ext>
            </a:extLst>
          </p:cNvPr>
          <p:cNvSpPr>
            <a:spLocks noGrp="1"/>
          </p:cNvSpPr>
          <p:nvPr>
            <p:ph type="body" idx="1"/>
          </p:nvPr>
        </p:nvSpPr>
        <p:spPr>
          <a:xfrm>
            <a:off x="5281228" y="1563147"/>
            <a:ext cx="1774423"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Đầu phun</a:t>
            </a:r>
            <a:endParaRPr lang="vi-VN" sz="2500" dirty="0">
              <a:solidFill>
                <a:schemeClr val="tx1"/>
              </a:solidFill>
              <a:effectLst/>
              <a:latin typeface="+mj-lt"/>
              <a:ea typeface="Calibri" panose="020F0502020204030204" pitchFamily="34" charset="0"/>
              <a:cs typeface="Arial" panose="020B0604020202020204" pitchFamily="34" charset="0"/>
            </a:endParaRPr>
          </a:p>
          <a:p>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57DDDBAD-826B-4A73-A377-D87F204F4A1B}"/>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1028" name="Picture 4">
            <a:extLst>
              <a:ext uri="{FF2B5EF4-FFF2-40B4-BE49-F238E27FC236}">
                <a16:creationId xmlns:a16="http://schemas.microsoft.com/office/drawing/2014/main" id="{0A3E5FBF-F6AC-4AC7-93BE-51D614DD7E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1279" y="3238533"/>
            <a:ext cx="2635860" cy="35762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7ED6DB05-316E-450A-97C9-97F374B7B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98" y="3238534"/>
            <a:ext cx="2635861" cy="3576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68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6E49E4-EC96-4583-841F-E9D0DA47C617}"/>
              </a:ext>
            </a:extLst>
          </p:cNvPr>
          <p:cNvSpPr>
            <a:spLocks noGrp="1"/>
          </p:cNvSpPr>
          <p:nvPr>
            <p:ph type="title"/>
          </p:nvPr>
        </p:nvSpPr>
        <p:spPr>
          <a:xfrm>
            <a:off x="673973" y="1511427"/>
            <a:ext cx="2192319" cy="487313"/>
          </a:xfrm>
        </p:spPr>
        <p:txBody>
          <a:bodyPr/>
          <a:lstStyle/>
          <a:p>
            <a:pPr>
              <a:lnSpc>
                <a:spcPts val="1890"/>
              </a:lnSpc>
            </a:pPr>
            <a:r>
              <a:rPr lang="vi-VN" sz="2500" dirty="0">
                <a:solidFill>
                  <a:schemeClr val="tx1"/>
                </a:solidFill>
                <a:effectLst/>
                <a:latin typeface="+mj-lt"/>
                <a:ea typeface="Times New Roman" panose="02020603050405020304" pitchFamily="18" charset="0"/>
                <a:cs typeface="Arial" panose="020B0604020202020204" pitchFamily="34" charset="0"/>
              </a:rPr>
              <a:t>Bộ phân tách</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D6443A7E-2796-4E6E-9B2A-6E06441192C4}"/>
              </a:ext>
            </a:extLst>
          </p:cNvPr>
          <p:cNvSpPr>
            <a:spLocks noGrp="1"/>
          </p:cNvSpPr>
          <p:nvPr>
            <p:ph type="body" idx="1"/>
          </p:nvPr>
        </p:nvSpPr>
        <p:spPr>
          <a:xfrm>
            <a:off x="4577845" y="1567695"/>
            <a:ext cx="2385664" cy="538609"/>
          </a:xfrm>
        </p:spPr>
        <p:txBody>
          <a:bodyPr/>
          <a:lstStyle/>
          <a:p>
            <a:pPr>
              <a:lnSpc>
                <a:spcPts val="1175"/>
              </a:lnSpc>
            </a:pPr>
            <a:r>
              <a:rPr lang="vi-VN" sz="2500" dirty="0">
                <a:effectLst/>
                <a:latin typeface="+mj-lt"/>
                <a:ea typeface="Times New Roman" panose="02020603050405020304" pitchFamily="18" charset="0"/>
                <a:cs typeface="Arial" panose="020B0604020202020204" pitchFamily="34" charset="0"/>
              </a:rPr>
              <a:t>Lỗ thông hơi</a:t>
            </a: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5" name="Google Shape;123;p8">
            <a:extLst>
              <a:ext uri="{FF2B5EF4-FFF2-40B4-BE49-F238E27FC236}">
                <a16:creationId xmlns:a16="http://schemas.microsoft.com/office/drawing/2014/main" id="{D7C865D1-3D2B-4981-BF4F-38ABFFE985AE}"/>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2050" name="Picture 2">
            <a:extLst>
              <a:ext uri="{FF2B5EF4-FFF2-40B4-BE49-F238E27FC236}">
                <a16:creationId xmlns:a16="http://schemas.microsoft.com/office/drawing/2014/main" id="{1209E7BF-A931-4629-A871-0D0102D44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30" y="2778369"/>
            <a:ext cx="2510693" cy="392136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621CB7E-5408-4A9B-99BD-65CF542E6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7845" y="2778369"/>
            <a:ext cx="2510693" cy="392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56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D667FF-FC6F-4BF5-A084-23EDCD39082E}"/>
              </a:ext>
            </a:extLst>
          </p:cNvPr>
          <p:cNvSpPr>
            <a:spLocks noGrp="1"/>
          </p:cNvSpPr>
          <p:nvPr>
            <p:ph type="title"/>
          </p:nvPr>
        </p:nvSpPr>
        <p:spPr>
          <a:xfrm>
            <a:off x="633046" y="1527979"/>
            <a:ext cx="3235656" cy="5312436"/>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Palăng phễu: truyền động bằng dây cu-roa</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F1CFD4FA-F5D9-4763-A96E-BA595FF6F350}"/>
              </a:ext>
            </a:extLst>
          </p:cNvPr>
          <p:cNvSpPr>
            <a:spLocks noGrp="1"/>
          </p:cNvSpPr>
          <p:nvPr>
            <p:ph type="body" idx="1"/>
          </p:nvPr>
        </p:nvSpPr>
        <p:spPr>
          <a:xfrm>
            <a:off x="5029200" y="1527979"/>
            <a:ext cx="2491172" cy="5101421"/>
          </a:xfrm>
        </p:spPr>
        <p:txBody>
          <a:bodyPr/>
          <a:lstStyle/>
          <a:p>
            <a:r>
              <a:rPr lang="vi-VN" sz="2500" dirty="0">
                <a:effectLst/>
                <a:latin typeface="+mj-lt"/>
                <a:ea typeface="Times New Roman" panose="02020603050405020304" pitchFamily="18" charset="0"/>
                <a:cs typeface="Arial" panose="020B0604020202020204" pitchFamily="34" charset="0"/>
              </a:rPr>
              <a:t>Bộ phân tách lốc</a:t>
            </a: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5" name="Google Shape;123;p8">
            <a:extLst>
              <a:ext uri="{FF2B5EF4-FFF2-40B4-BE49-F238E27FC236}">
                <a16:creationId xmlns:a16="http://schemas.microsoft.com/office/drawing/2014/main" id="{1993779F-7AF8-454F-BA86-B342B83EDF20}"/>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3074" name="Picture 2">
            <a:extLst>
              <a:ext uri="{FF2B5EF4-FFF2-40B4-BE49-F238E27FC236}">
                <a16:creationId xmlns:a16="http://schemas.microsoft.com/office/drawing/2014/main" id="{C3697806-4C76-460F-BA05-C594D1C58FF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954" y="2989385"/>
            <a:ext cx="2637692" cy="364001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DFE5104E-3808-4B4D-A7E2-C1B03CFB7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938" y="2989385"/>
            <a:ext cx="2649433" cy="364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9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4E080-3E21-4441-9BFB-7FF504F89A11}"/>
              </a:ext>
            </a:extLst>
          </p:cNvPr>
          <p:cNvSpPr>
            <a:spLocks noGrp="1"/>
          </p:cNvSpPr>
          <p:nvPr>
            <p:ph type="title"/>
          </p:nvPr>
        </p:nvSpPr>
        <p:spPr>
          <a:xfrm>
            <a:off x="621219" y="1563147"/>
            <a:ext cx="2930873" cy="802727"/>
          </a:xfrm>
        </p:spPr>
        <p:txBody>
          <a:bodyPr/>
          <a:lstStyle/>
          <a:p>
            <a:r>
              <a:rPr lang="vi-VN" sz="2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Bộ thu bụi (có thể dùng bộ thu bụi ướt)</a:t>
            </a:r>
            <a:endParaRPr lang="vi-VN" sz="2500" dirty="0">
              <a:solidFill>
                <a:schemeClr val="tx1"/>
              </a:solidFill>
            </a:endParaRPr>
          </a:p>
        </p:txBody>
      </p:sp>
      <p:sp>
        <p:nvSpPr>
          <p:cNvPr id="4" name="Text Placeholder 3">
            <a:extLst>
              <a:ext uri="{FF2B5EF4-FFF2-40B4-BE49-F238E27FC236}">
                <a16:creationId xmlns:a16="http://schemas.microsoft.com/office/drawing/2014/main" id="{260FB70D-21B1-4731-8369-1B3A9E35D507}"/>
              </a:ext>
            </a:extLst>
          </p:cNvPr>
          <p:cNvSpPr>
            <a:spLocks noGrp="1"/>
          </p:cNvSpPr>
          <p:nvPr>
            <p:ph type="body" idx="1"/>
          </p:nvPr>
        </p:nvSpPr>
        <p:spPr>
          <a:xfrm>
            <a:off x="4680299" y="1596434"/>
            <a:ext cx="2930873"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Tủ điều khiển điện: Điều khiển PLC</a:t>
            </a:r>
            <a:endParaRPr lang="vi-VN" sz="2500" dirty="0">
              <a:solidFill>
                <a:schemeClr val="tx1"/>
              </a:solidFill>
              <a:effectLst/>
              <a:latin typeface="+mj-lt"/>
              <a:ea typeface="Calibri" panose="020F0502020204030204" pitchFamily="34" charset="0"/>
              <a:cs typeface="Arial" panose="020B0604020202020204" pitchFamily="34" charset="0"/>
            </a:endParaRPr>
          </a:p>
          <a:p>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BFEBBB9C-3B56-4908-8B93-CA35A0158ACF}"/>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4098" name="Picture 2">
            <a:extLst>
              <a:ext uri="{FF2B5EF4-FFF2-40B4-BE49-F238E27FC236}">
                <a16:creationId xmlns:a16="http://schemas.microsoft.com/office/drawing/2014/main" id="{DB120458-E029-4E8A-B97C-8F410A3EB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19" y="3165231"/>
            <a:ext cx="2544012" cy="35872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28E4101-9B66-4F99-BF3E-2B075E4183B2}"/>
              </a:ext>
            </a:extLst>
          </p:cNvPr>
          <p:cNvPicPr>
            <a:picLocks noChangeAspect="1"/>
          </p:cNvPicPr>
          <p:nvPr/>
        </p:nvPicPr>
        <p:blipFill>
          <a:blip r:embed="rId4"/>
          <a:stretch>
            <a:fillRect/>
          </a:stretch>
        </p:blipFill>
        <p:spPr>
          <a:xfrm>
            <a:off x="4870938" y="3165231"/>
            <a:ext cx="2740234" cy="3587261"/>
          </a:xfrm>
          <a:prstGeom prst="rect">
            <a:avLst/>
          </a:prstGeom>
        </p:spPr>
      </p:pic>
    </p:spTree>
    <p:extLst>
      <p:ext uri="{BB962C8B-B14F-4D97-AF65-F5344CB8AC3E}">
        <p14:creationId xmlns:p14="http://schemas.microsoft.com/office/powerpoint/2010/main" val="641326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878E2E-BCA7-40B2-9A54-4C4013ACF5B0}"/>
              </a:ext>
            </a:extLst>
          </p:cNvPr>
          <p:cNvSpPr>
            <a:spLocks noGrp="1"/>
          </p:cNvSpPr>
          <p:nvPr>
            <p:ph type="title"/>
          </p:nvPr>
        </p:nvSpPr>
        <p:spPr>
          <a:xfrm>
            <a:off x="779481" y="1089433"/>
            <a:ext cx="8815960" cy="384721"/>
          </a:xfrm>
        </p:spPr>
        <p:txBody>
          <a:bodyPr/>
          <a:lstStyle/>
          <a:p>
            <a:r>
              <a:rPr lang="vi-VN" sz="2500" b="1" dirty="0">
                <a:solidFill>
                  <a:schemeClr val="tx1"/>
                </a:solidFill>
                <a:latin typeface="+mj-lt"/>
              </a:rPr>
              <a:t>Nguyên lý làm việc</a:t>
            </a:r>
          </a:p>
        </p:txBody>
      </p:sp>
      <p:sp>
        <p:nvSpPr>
          <p:cNvPr id="4" name="Text Placeholder 3">
            <a:extLst>
              <a:ext uri="{FF2B5EF4-FFF2-40B4-BE49-F238E27FC236}">
                <a16:creationId xmlns:a16="http://schemas.microsoft.com/office/drawing/2014/main" id="{E5DAE6E0-506D-4238-A53D-4CCC0CC4AE53}"/>
              </a:ext>
            </a:extLst>
          </p:cNvPr>
          <p:cNvSpPr>
            <a:spLocks noGrp="1"/>
          </p:cNvSpPr>
          <p:nvPr>
            <p:ph type="body" idx="1"/>
          </p:nvPr>
        </p:nvSpPr>
        <p:spPr>
          <a:xfrm>
            <a:off x="267990" y="1798737"/>
            <a:ext cx="8815789" cy="5001369"/>
          </a:xfrm>
        </p:spPr>
        <p:txBody>
          <a:bodyPr/>
          <a:lstStyle/>
          <a:p>
            <a:pPr marL="228600" marR="219710" indent="354965" algn="just">
              <a:spcAft>
                <a:spcPts val="0"/>
              </a:spcAft>
            </a:pPr>
            <a:r>
              <a:rPr lang="vi-VN" sz="2500" dirty="0">
                <a:solidFill>
                  <a:schemeClr val="tx1"/>
                </a:solidFill>
                <a:effectLst/>
                <a:latin typeface="+mj-lt"/>
                <a:ea typeface="Times New Roman" panose="02020603050405020304" pitchFamily="18" charset="0"/>
                <a:cs typeface="Arial" panose="020B0604020202020204" pitchFamily="34" charset="0"/>
              </a:rPr>
              <a:t>Nguyên lý của máy phun cát này là sử dụng động cơ máy phun cát để điều khiển bánh công tác quay và dựa vào lực ly tâm để phun vật liệu mài lên bề mặt phôi. Nguyên liệu mài qua thiết bị này</a:t>
            </a:r>
            <a:r>
              <a:rPr lang="vi-VN" sz="2500" dirty="0">
                <a:solidFill>
                  <a:schemeClr val="tx1"/>
                </a:solidFill>
                <a:latin typeface="+mj-lt"/>
                <a:ea typeface="Times New Roman" panose="02020603050405020304" pitchFamily="18" charset="0"/>
                <a:cs typeface="Arial" panose="020B0604020202020204" pitchFamily="34" charset="0"/>
              </a:rPr>
              <a:t> sẽ </a:t>
            </a:r>
            <a:r>
              <a:rPr lang="vi-VN" sz="2500" dirty="0">
                <a:solidFill>
                  <a:schemeClr val="tx1"/>
                </a:solidFill>
                <a:effectLst/>
                <a:latin typeface="+mj-lt"/>
                <a:ea typeface="Times New Roman" panose="02020603050405020304" pitchFamily="18" charset="0"/>
                <a:cs typeface="Arial" panose="020B0604020202020204" pitchFamily="34" charset="0"/>
              </a:rPr>
              <a:t>được sử dụng tuần hoàn cơ học, sử dụng phương pháp phân tách nhiều giai đoạn kiểu mành + tách lốc để có thể phân tách hiệu quả giữa vật liệu mài và bụi. Hệ thống thông gió và loại bỏ bụi độc lập giúp làm sạch bụi bẩn trong phòng một cách hiệu quả và ngăn ngừa ô nhiễm bụi.</a:t>
            </a:r>
            <a:endParaRPr lang="vi-VN" sz="2500" dirty="0">
              <a:solidFill>
                <a:schemeClr val="tx1"/>
              </a:solidFill>
              <a:latin typeface="+mj-lt"/>
              <a:ea typeface="Times New Roman" panose="02020603050405020304" pitchFamily="18" charset="0"/>
              <a:cs typeface="Arial" panose="020B0604020202020204" pitchFamily="34" charset="0"/>
            </a:endParaRPr>
          </a:p>
          <a:p>
            <a:pPr marL="228600" marR="219710" indent="354965" algn="just">
              <a:spcAft>
                <a:spcPts val="0"/>
              </a:spcAft>
            </a:pPr>
            <a:r>
              <a:rPr lang="vi-VN" sz="2500" dirty="0">
                <a:solidFill>
                  <a:schemeClr val="tx1"/>
                </a:solidFill>
                <a:effectLst/>
                <a:latin typeface="+mj-lt"/>
                <a:ea typeface="Times New Roman" panose="02020603050405020304" pitchFamily="18" charset="0"/>
                <a:cs typeface="Arial" panose="020B0604020202020204" pitchFamily="34" charset="0"/>
              </a:rPr>
              <a:t>Máy sử dụng loại mâm quay liên tục để thực hiện truyền động phôi. Phôi được đặt trên mâm quay nhỏ (trên dụng cụ) và mâm quay lớn kéo mâm quay nhỏ vào buồng phun. Sau khi vào buồng phun, mâm quay nhỏ tự động xoay ( Phôi tự động xoay) và thực hiện thao tác vừa phun vừa xoay.</a:t>
            </a:r>
            <a:endParaRPr lang="vi-VN" sz="2500" dirty="0">
              <a:solidFill>
                <a:schemeClr val="tx1"/>
              </a:solidFill>
              <a:latin typeface="+mj-lt"/>
            </a:endParaRPr>
          </a:p>
        </p:txBody>
      </p:sp>
      <p:pic>
        <p:nvPicPr>
          <p:cNvPr id="5" name="Google Shape;123;p8">
            <a:extLst>
              <a:ext uri="{FF2B5EF4-FFF2-40B4-BE49-F238E27FC236}">
                <a16:creationId xmlns:a16="http://schemas.microsoft.com/office/drawing/2014/main" id="{3A29D054-7EE8-41F5-BDD9-A7E33E28EA72}"/>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3317970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D9F59B-B54B-42C8-9F59-BDF942FEC627}"/>
              </a:ext>
            </a:extLst>
          </p:cNvPr>
          <p:cNvSpPr>
            <a:spLocks noGrp="1"/>
          </p:cNvSpPr>
          <p:nvPr>
            <p:ph type="title"/>
          </p:nvPr>
        </p:nvSpPr>
        <p:spPr>
          <a:xfrm>
            <a:off x="480542" y="1363724"/>
            <a:ext cx="7520458" cy="2308324"/>
          </a:xfrm>
        </p:spPr>
        <p:txBody>
          <a:bodyPr/>
          <a:lstStyle/>
          <a:p>
            <a:pPr marL="228600"/>
            <a:r>
              <a:rPr lang="vi-VN" sz="2500" b="1" dirty="0">
                <a:solidFill>
                  <a:schemeClr val="tx1"/>
                </a:solidFill>
                <a:effectLst/>
                <a:latin typeface="+mj-lt"/>
                <a:ea typeface="Times New Roman" panose="02020603050405020304" pitchFamily="18" charset="0"/>
                <a:cs typeface="Arial" panose="020B0604020202020204" pitchFamily="34" charset="0"/>
              </a:rPr>
              <a:t>Ưu điểm chính của thiết bị:</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r>
              <a:rPr lang="vi-VN" sz="2500" dirty="0">
                <a:solidFill>
                  <a:schemeClr val="tx1"/>
                </a:solidFill>
                <a:effectLst/>
                <a:latin typeface="+mj-lt"/>
                <a:ea typeface="Times New Roman" panose="02020603050405020304" pitchFamily="18" charset="0"/>
                <a:cs typeface="Arial" panose="020B0604020202020204" pitchFamily="34" charset="0"/>
              </a:rPr>
              <a:t> Không cần phải mua máy nén khí riêng biệt, so với máy phun cát tự động truyền thống với 12-16 súng phun và máy phun tự động kiểu mâm quay thì máy này có hiệu suất phun cát cao, có thể tiết kiệm 50-75 kWh điện mỗi giờ.</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endParaRPr>
          </a:p>
        </p:txBody>
      </p:sp>
      <p:sp>
        <p:nvSpPr>
          <p:cNvPr id="4" name="Text Placeholder 3">
            <a:extLst>
              <a:ext uri="{FF2B5EF4-FFF2-40B4-BE49-F238E27FC236}">
                <a16:creationId xmlns:a16="http://schemas.microsoft.com/office/drawing/2014/main" id="{E078A804-8FC5-4970-ACC5-E4ADE05F0400}"/>
              </a:ext>
            </a:extLst>
          </p:cNvPr>
          <p:cNvSpPr>
            <a:spLocks noGrp="1"/>
          </p:cNvSpPr>
          <p:nvPr>
            <p:ph type="body" idx="1"/>
          </p:nvPr>
        </p:nvSpPr>
        <p:spPr>
          <a:xfrm>
            <a:off x="603635" y="3689633"/>
            <a:ext cx="7520459" cy="3418885"/>
          </a:xfrm>
        </p:spPr>
        <p:txBody>
          <a:bodyPr/>
          <a:lstStyle/>
          <a:p>
            <a:pPr algn="just">
              <a:lnSpc>
                <a:spcPts val="1035"/>
              </a:lnSpc>
            </a:pPr>
            <a:r>
              <a:rPr lang="vi-VN" sz="2500" dirty="0">
                <a:effectLst/>
                <a:latin typeface="+mj-lt"/>
                <a:ea typeface="Times New Roman" panose="02020603050405020304" pitchFamily="18" charset="0"/>
                <a:cs typeface="Arial" panose="020B0604020202020204" pitchFamily="34" charset="0"/>
              </a:rPr>
              <a:t> </a:t>
            </a:r>
            <a:endParaRPr lang="vi-VN" sz="2500" dirty="0">
              <a:effectLst/>
              <a:latin typeface="+mj-lt"/>
              <a:ea typeface="Calibri" panose="020F0502020204030204" pitchFamily="34" charset="0"/>
              <a:cs typeface="Arial" panose="020B0604020202020204" pitchFamily="34" charset="0"/>
            </a:endParaRPr>
          </a:p>
          <a:p>
            <a:pPr marL="228600" algn="just"/>
            <a:r>
              <a:rPr lang="vi-VN" sz="2500" b="1" dirty="0">
                <a:effectLst/>
                <a:latin typeface="+mj-lt"/>
                <a:ea typeface="Times New Roman" panose="02020603050405020304" pitchFamily="18" charset="0"/>
                <a:cs typeface="Arial" panose="020B0604020202020204" pitchFamily="34" charset="0"/>
              </a:rPr>
              <a:t>Phạm vi áp dụng:</a:t>
            </a:r>
            <a:endParaRPr lang="vi-VN" sz="2500" dirty="0">
              <a:effectLst/>
              <a:latin typeface="+mj-lt"/>
              <a:ea typeface="Calibri" panose="020F0502020204030204" pitchFamily="34" charset="0"/>
              <a:cs typeface="Arial" panose="020B0604020202020204" pitchFamily="34" charset="0"/>
            </a:endParaRPr>
          </a:p>
          <a:p>
            <a:pPr algn="just">
              <a:lnSpc>
                <a:spcPts val="1050"/>
              </a:lnSpc>
            </a:pPr>
            <a:r>
              <a:rPr lang="vi-VN" sz="2500" dirty="0">
                <a:effectLst/>
                <a:latin typeface="+mj-lt"/>
                <a:ea typeface="Times New Roman" panose="02020603050405020304" pitchFamily="18" charset="0"/>
                <a:cs typeface="Arial" panose="020B0604020202020204" pitchFamily="34" charset="0"/>
              </a:rPr>
              <a:t> </a:t>
            </a:r>
            <a:endParaRPr lang="vi-VN" sz="2500" dirty="0">
              <a:effectLst/>
              <a:latin typeface="+mj-lt"/>
              <a:ea typeface="Calibri" panose="020F0502020204030204" pitchFamily="34" charset="0"/>
              <a:cs typeface="Arial" panose="020B0604020202020204" pitchFamily="34" charset="0"/>
            </a:endParaRPr>
          </a:p>
          <a:p>
            <a:pPr marL="228600" marR="232410" algn="just">
              <a:lnSpc>
                <a:spcPct val="97000"/>
              </a:lnSpc>
              <a:spcAft>
                <a:spcPts val="0"/>
              </a:spcAft>
            </a:pPr>
            <a:r>
              <a:rPr lang="vi-VN" sz="2500" dirty="0">
                <a:effectLst/>
                <a:latin typeface="+mj-lt"/>
                <a:ea typeface="Times New Roman" panose="02020603050405020304" pitchFamily="18" charset="0"/>
                <a:cs typeface="Arial" panose="020B0604020202020204" pitchFamily="34" charset="0"/>
              </a:rPr>
              <a:t>Các sản phẩm điện tử chính xác như: vỏ điện thoại di</a:t>
            </a:r>
          </a:p>
          <a:p>
            <a:pPr marL="228600" marR="232410" algn="just">
              <a:lnSpc>
                <a:spcPct val="97000"/>
              </a:lnSpc>
              <a:spcAft>
                <a:spcPts val="0"/>
              </a:spcAft>
            </a:pPr>
            <a:r>
              <a:rPr lang="vi-VN" sz="2500" dirty="0">
                <a:effectLst/>
                <a:latin typeface="+mj-lt"/>
                <a:ea typeface="Times New Roman" panose="02020603050405020304" pitchFamily="18" charset="0"/>
                <a:cs typeface="Arial" panose="020B0604020202020204" pitchFamily="34" charset="0"/>
              </a:rPr>
              <a:t>động, vỏ máy tính, chảo sandwich, bàn là, thiết bị liên</a:t>
            </a:r>
          </a:p>
          <a:p>
            <a:pPr marL="228600" marR="232410" algn="just">
              <a:lnSpc>
                <a:spcPct val="97000"/>
              </a:lnSpc>
              <a:spcAft>
                <a:spcPts val="0"/>
              </a:spcAft>
            </a:pPr>
            <a:r>
              <a:rPr lang="vi-VN" sz="2500" dirty="0">
                <a:effectLst/>
                <a:latin typeface="+mj-lt"/>
                <a:ea typeface="Times New Roman" panose="02020603050405020304" pitchFamily="18" charset="0"/>
                <a:cs typeface="Arial" panose="020B0604020202020204" pitchFamily="34" charset="0"/>
              </a:rPr>
              <a:t>lạc, v.v.;</a:t>
            </a:r>
            <a:endParaRPr lang="vi-VN" sz="2500" dirty="0">
              <a:effectLst/>
              <a:latin typeface="+mj-lt"/>
              <a:ea typeface="Calibri" panose="020F0502020204030204" pitchFamily="34" charset="0"/>
              <a:cs typeface="Arial" panose="020B0604020202020204" pitchFamily="34" charset="0"/>
            </a:endParaRPr>
          </a:p>
          <a:p>
            <a:pPr algn="just">
              <a:lnSpc>
                <a:spcPts val="1075"/>
              </a:lnSpc>
            </a:pPr>
            <a:r>
              <a:rPr lang="vi-VN" sz="2500" dirty="0">
                <a:effectLst/>
                <a:latin typeface="+mj-lt"/>
                <a:ea typeface="Times New Roman" panose="02020603050405020304" pitchFamily="18" charset="0"/>
                <a:cs typeface="Arial" panose="020B0604020202020204" pitchFamily="34" charset="0"/>
              </a:rPr>
              <a:t> </a:t>
            </a:r>
            <a:endParaRPr lang="vi-VN" sz="2500" dirty="0">
              <a:effectLst/>
              <a:latin typeface="+mj-lt"/>
              <a:ea typeface="Calibri" panose="020F0502020204030204" pitchFamily="34" charset="0"/>
              <a:cs typeface="Arial" panose="020B0604020202020204" pitchFamily="34" charset="0"/>
            </a:endParaRPr>
          </a:p>
          <a:p>
            <a:pPr marL="228600" marR="232410" algn="just">
              <a:lnSpc>
                <a:spcPct val="97000"/>
              </a:lnSpc>
              <a:spcAft>
                <a:spcPts val="0"/>
              </a:spcAft>
            </a:pPr>
            <a:r>
              <a:rPr lang="vi-VN" sz="2500" dirty="0">
                <a:effectLst/>
                <a:latin typeface="+mj-lt"/>
                <a:ea typeface="Times New Roman" panose="02020603050405020304" pitchFamily="18" charset="0"/>
                <a:cs typeface="Arial" panose="020B0604020202020204" pitchFamily="34" charset="0"/>
              </a:rPr>
              <a:t>Các sản phẩm khác nhau cần được phun bằng Teflon và</a:t>
            </a:r>
          </a:p>
          <a:p>
            <a:pPr marL="228600" marR="232410" algn="just">
              <a:lnSpc>
                <a:spcPct val="97000"/>
              </a:lnSpc>
              <a:spcAft>
                <a:spcPts val="0"/>
              </a:spcAft>
            </a:pPr>
            <a:r>
              <a:rPr lang="vi-VN" sz="2500" dirty="0">
                <a:effectLst/>
                <a:latin typeface="+mj-lt"/>
                <a:ea typeface="Times New Roman" panose="02020603050405020304" pitchFamily="18" charset="0"/>
                <a:cs typeface="Arial" panose="020B0604020202020204" pitchFamily="34" charset="0"/>
              </a:rPr>
              <a:t>mạ điện sau khi phun cát như chảo chống dính, lõi bếp</a:t>
            </a:r>
          </a:p>
          <a:p>
            <a:pPr marL="228600" marR="232410" algn="just">
              <a:lnSpc>
                <a:spcPct val="97000"/>
              </a:lnSpc>
              <a:spcAft>
                <a:spcPts val="0"/>
              </a:spcAft>
            </a:pPr>
            <a:r>
              <a:rPr lang="vi-VN" sz="2500" dirty="0">
                <a:effectLst/>
                <a:latin typeface="+mj-lt"/>
                <a:ea typeface="Times New Roman" panose="02020603050405020304" pitchFamily="18" charset="0"/>
                <a:cs typeface="Arial" panose="020B0604020202020204" pitchFamily="34" charset="0"/>
              </a:rPr>
              <a:t>gas, v.v.</a:t>
            </a:r>
            <a:endParaRPr lang="vi-VN" sz="2500" dirty="0">
              <a:effectLst/>
              <a:latin typeface="+mj-lt"/>
              <a:ea typeface="Calibri" panose="020F0502020204030204" pitchFamily="34" charset="0"/>
              <a:cs typeface="Arial" panose="020B0604020202020204" pitchFamily="34" charset="0"/>
            </a:endParaRPr>
          </a:p>
          <a:p>
            <a:pPr algn="just"/>
            <a:endParaRPr lang="vi-VN" sz="2500" dirty="0">
              <a:latin typeface="+mj-lt"/>
            </a:endParaRPr>
          </a:p>
        </p:txBody>
      </p:sp>
      <p:pic>
        <p:nvPicPr>
          <p:cNvPr id="5" name="Google Shape;123;p8">
            <a:extLst>
              <a:ext uri="{FF2B5EF4-FFF2-40B4-BE49-F238E27FC236}">
                <a16:creationId xmlns:a16="http://schemas.microsoft.com/office/drawing/2014/main" id="{88DB5A88-FABE-4877-B04E-5671B17C4191}"/>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95942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8BB497-19A6-4B4A-AB44-B32B37434802}"/>
              </a:ext>
            </a:extLst>
          </p:cNvPr>
          <p:cNvSpPr>
            <a:spLocks noGrp="1"/>
          </p:cNvSpPr>
          <p:nvPr>
            <p:ph type="title"/>
          </p:nvPr>
        </p:nvSpPr>
        <p:spPr>
          <a:xfrm>
            <a:off x="621220" y="1154440"/>
            <a:ext cx="8815960" cy="923330"/>
          </a:xfrm>
        </p:spPr>
        <p:txBody>
          <a:bodyPr/>
          <a:lstStyle/>
          <a:p>
            <a:r>
              <a:rPr lang="vi-VN" sz="3000" b="1" dirty="0">
                <a:solidFill>
                  <a:schemeClr val="tx1"/>
                </a:solidFill>
                <a:effectLst/>
                <a:latin typeface="+mj-lt"/>
                <a:ea typeface="Times New Roman" panose="02020603050405020304" pitchFamily="18" charset="0"/>
                <a:cs typeface="Arial" panose="020B0604020202020204" pitchFamily="34" charset="0"/>
              </a:rPr>
              <a:t>MÁY PHUN CÁT TỰ ĐỘNG LỒNG ĐẢO</a:t>
            </a:r>
            <a:r>
              <a:rPr lang="vi-VN" sz="3000" dirty="0">
                <a:solidFill>
                  <a:schemeClr val="tx1"/>
                </a:solidFill>
                <a:effectLst/>
                <a:latin typeface="+mj-lt"/>
                <a:ea typeface="Calibri" panose="020F0502020204030204" pitchFamily="34" charset="0"/>
                <a:cs typeface="Arial" panose="020B0604020202020204" pitchFamily="34" charset="0"/>
              </a:rPr>
              <a:t/>
            </a:r>
            <a:br>
              <a:rPr lang="vi-VN" sz="3000" dirty="0">
                <a:solidFill>
                  <a:schemeClr val="tx1"/>
                </a:solidFill>
                <a:effectLst/>
                <a:latin typeface="+mj-lt"/>
                <a:ea typeface="Calibri" panose="020F0502020204030204" pitchFamily="34" charset="0"/>
                <a:cs typeface="Arial" panose="020B0604020202020204" pitchFamily="34" charset="0"/>
              </a:rPr>
            </a:br>
            <a:endParaRPr lang="vi-VN" sz="3000" dirty="0">
              <a:solidFill>
                <a:schemeClr val="tx1"/>
              </a:solidFill>
              <a:latin typeface="+mj-lt"/>
            </a:endParaRPr>
          </a:p>
        </p:txBody>
      </p:sp>
      <p:sp>
        <p:nvSpPr>
          <p:cNvPr id="4" name="Text Placeholder 3">
            <a:extLst>
              <a:ext uri="{FF2B5EF4-FFF2-40B4-BE49-F238E27FC236}">
                <a16:creationId xmlns:a16="http://schemas.microsoft.com/office/drawing/2014/main" id="{88510C0E-AD77-4C18-A3C9-25612250180B}"/>
              </a:ext>
            </a:extLst>
          </p:cNvPr>
          <p:cNvSpPr>
            <a:spLocks noGrp="1"/>
          </p:cNvSpPr>
          <p:nvPr>
            <p:ph type="body" idx="1"/>
          </p:nvPr>
        </p:nvSpPr>
        <p:spPr>
          <a:xfrm>
            <a:off x="0" y="2976346"/>
            <a:ext cx="4519246" cy="384721"/>
          </a:xfrm>
        </p:spPr>
        <p:txBody>
          <a:bodyPr/>
          <a:lstStyle/>
          <a:p>
            <a:pPr algn="just"/>
            <a:r>
              <a:rPr lang="vi-VN" sz="2500" dirty="0">
                <a:effectLst/>
                <a:latin typeface="+mj-lt"/>
                <a:ea typeface="Times New Roman" panose="02020603050405020304" pitchFamily="18" charset="0"/>
                <a:cs typeface="Arial" panose="020B0604020202020204" pitchFamily="34" charset="0"/>
              </a:rPr>
              <a:t>   </a:t>
            </a:r>
            <a:endParaRPr lang="vi-VN" sz="2500" dirty="0">
              <a:latin typeface="+mj-lt"/>
            </a:endParaRPr>
          </a:p>
        </p:txBody>
      </p:sp>
      <p:pic>
        <p:nvPicPr>
          <p:cNvPr id="5" name="Google Shape;123;p8">
            <a:extLst>
              <a:ext uri="{FF2B5EF4-FFF2-40B4-BE49-F238E27FC236}">
                <a16:creationId xmlns:a16="http://schemas.microsoft.com/office/drawing/2014/main" id="{A079CB41-3DA7-47D0-BE53-7E7FC41B5029}"/>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 name="Picture 6">
            <a:extLst>
              <a:ext uri="{FF2B5EF4-FFF2-40B4-BE49-F238E27FC236}">
                <a16:creationId xmlns:a16="http://schemas.microsoft.com/office/drawing/2014/main" id="{437CF66F-33A8-4FA5-895D-0CF6570A4519}"/>
              </a:ext>
            </a:extLst>
          </p:cNvPr>
          <p:cNvPicPr>
            <a:picLocks noChangeAspect="1"/>
          </p:cNvPicPr>
          <p:nvPr/>
        </p:nvPicPr>
        <p:blipFill>
          <a:blip r:embed="rId3"/>
          <a:stretch>
            <a:fillRect/>
          </a:stretch>
        </p:blipFill>
        <p:spPr>
          <a:xfrm>
            <a:off x="4747847" y="2096747"/>
            <a:ext cx="5365920" cy="5694630"/>
          </a:xfrm>
          <a:prstGeom prst="rect">
            <a:avLst/>
          </a:prstGeom>
        </p:spPr>
      </p:pic>
    </p:spTree>
    <p:extLst>
      <p:ext uri="{BB962C8B-B14F-4D97-AF65-F5344CB8AC3E}">
        <p14:creationId xmlns:p14="http://schemas.microsoft.com/office/powerpoint/2010/main" val="1678131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652215" y="1149572"/>
            <a:ext cx="6569995" cy="962443"/>
          </a:xfrm>
          <a:prstGeom prst="rect">
            <a:avLst/>
          </a:prstGeom>
          <a:noFill/>
          <a:ln>
            <a:noFill/>
          </a:ln>
        </p:spPr>
        <p:txBody>
          <a:bodyPr spcFirstLastPara="1" wrap="square" lIns="0" tIns="15875" rIns="0" bIns="0" anchor="t" anchorCtr="0">
            <a:spAutoFit/>
          </a:bodyPr>
          <a:lstStyle/>
          <a:p>
            <a:pPr marL="12700"/>
            <a:r>
              <a:rPr lang="vi-VN" sz="3000" b="1" i="0" u="none" strike="noStrike" dirty="0">
                <a:solidFill>
                  <a:schemeClr val="tx1"/>
                </a:solidFill>
                <a:effectLst/>
                <a:latin typeface="+mj-lt"/>
              </a:rPr>
              <a:t>Hệ thống phun cát</a:t>
            </a:r>
            <a:r>
              <a:rPr lang="vi-VN" sz="3000" b="1" i="0" dirty="0">
                <a:solidFill>
                  <a:srgbClr val="444444"/>
                </a:solidFill>
                <a:effectLst/>
                <a:latin typeface="+mj-lt"/>
              </a:rPr>
              <a:t/>
            </a:r>
            <a:br>
              <a:rPr lang="vi-VN" sz="3000" b="1" i="0" dirty="0">
                <a:solidFill>
                  <a:srgbClr val="444444"/>
                </a:solidFill>
                <a:effectLst/>
                <a:latin typeface="+mj-lt"/>
              </a:rPr>
            </a:br>
            <a:endParaRPr sz="3000" dirty="0">
              <a:latin typeface="+mj-lt"/>
            </a:endParaRPr>
          </a:p>
        </p:txBody>
      </p:sp>
      <p:sp>
        <p:nvSpPr>
          <p:cNvPr id="100" name="Google Shape;100;p5"/>
          <p:cNvSpPr txBox="1"/>
          <p:nvPr/>
        </p:nvSpPr>
        <p:spPr>
          <a:xfrm>
            <a:off x="228600" y="2294094"/>
            <a:ext cx="8124986" cy="2759073"/>
          </a:xfrm>
          <a:prstGeom prst="rect">
            <a:avLst/>
          </a:prstGeom>
          <a:noFill/>
          <a:ln>
            <a:noFill/>
          </a:ln>
        </p:spPr>
        <p:txBody>
          <a:bodyPr spcFirstLastPara="1" wrap="square" lIns="0" tIns="12050" rIns="0" bIns="0" anchor="t" anchorCtr="0">
            <a:spAutoFit/>
          </a:bodyPr>
          <a:lstStyle/>
          <a:p>
            <a:pPr marL="295910" marR="196850" indent="-283844" algn="just">
              <a:lnSpc>
                <a:spcPct val="102499"/>
              </a:lnSpc>
            </a:pPr>
            <a:r>
              <a:rPr lang="vi-VN" sz="2500" b="1" i="0" dirty="0">
                <a:solidFill>
                  <a:srgbClr val="000000"/>
                </a:solidFill>
                <a:effectLst/>
                <a:latin typeface="times new roman" panose="02020603050405020304" pitchFamily="18" charset="0"/>
              </a:rPr>
              <a:t>    Phun cát </a:t>
            </a:r>
            <a:r>
              <a:rPr lang="vi-VN" sz="2500" i="0" dirty="0">
                <a:solidFill>
                  <a:srgbClr val="000000"/>
                </a:solidFill>
                <a:effectLst/>
                <a:latin typeface="times new roman" panose="02020603050405020304" pitchFamily="18" charset="0"/>
              </a:rPr>
              <a:t>là phương pháp </a:t>
            </a:r>
            <a:r>
              <a:rPr lang="vi-VN" sz="2500" b="0" i="0" dirty="0">
                <a:solidFill>
                  <a:srgbClr val="000000"/>
                </a:solidFill>
                <a:effectLst/>
                <a:latin typeface="times new roman" panose="02020603050405020304" pitchFamily="18" charset="0"/>
              </a:rPr>
              <a:t>chủ yếu sử dụng hệ thống khí nén để đẩy cát. </a:t>
            </a:r>
            <a:r>
              <a:rPr lang="vi-VN" sz="2500" b="0" i="0" u="none" strike="noStrike" dirty="0">
                <a:solidFill>
                  <a:srgbClr val="000000"/>
                </a:solidFill>
                <a:effectLst/>
                <a:latin typeface="+mj-lt"/>
              </a:rPr>
              <a:t>Khi van điện từ cấp cho đầu súng phun tạo ra sự chênh áp ở đầu ống dẫn. Cát được hút lên kết hợp với khí nén tạo thành dòng cát có áp lực cao </a:t>
            </a:r>
            <a:r>
              <a:rPr lang="vi-VN" sz="2500" b="0" i="0" dirty="0">
                <a:solidFill>
                  <a:srgbClr val="000000"/>
                </a:solidFill>
                <a:effectLst/>
                <a:latin typeface="+mj-lt"/>
              </a:rPr>
              <a:t>qua miệng ống phun tác động lên bề mặt của vật thể cần làm sạch để lấy đi bụi bẩn và lớp gỉ sét. </a:t>
            </a:r>
          </a:p>
          <a:p>
            <a:pPr marL="295910" marR="196850" lvl="0" indent="-283844" algn="just" rtl="0">
              <a:lnSpc>
                <a:spcPct val="102499"/>
              </a:lnSpc>
              <a:spcBef>
                <a:spcPts val="0"/>
              </a:spcBef>
              <a:spcAft>
                <a:spcPts val="0"/>
              </a:spcAft>
              <a:buNone/>
            </a:pPr>
            <a:r>
              <a:rPr lang="vi-VN" sz="2500" b="0" i="0" u="none" strike="noStrike" dirty="0">
                <a:solidFill>
                  <a:srgbClr val="000000"/>
                </a:solidFill>
                <a:effectLst/>
                <a:latin typeface="+mj-lt"/>
              </a:rPr>
              <a:t> </a:t>
            </a:r>
            <a:endParaRPr sz="2500" dirty="0">
              <a:solidFill>
                <a:schemeClr val="dk1"/>
              </a:solidFill>
              <a:latin typeface="+mj-lt"/>
              <a:ea typeface="Arial"/>
              <a:cs typeface="Arial"/>
              <a:sym typeface="Arial"/>
            </a:endParaRPr>
          </a:p>
        </p:txBody>
      </p:sp>
      <p:pic>
        <p:nvPicPr>
          <p:cNvPr id="101" name="Google Shape;101;p5"/>
          <p:cNvPicPr preferRelativeResize="0"/>
          <p:nvPr/>
        </p:nvPicPr>
        <p:blipFill rotWithShape="1">
          <a:blip r:embed="rId3">
            <a:alphaModFix/>
          </a:blip>
          <a:srcRect t="26788" b="25712"/>
          <a:stretch/>
        </p:blipFill>
        <p:spPr>
          <a:xfrm>
            <a:off x="228600" y="120186"/>
            <a:ext cx="2167128" cy="102938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4C42C-B002-4B8B-B1F2-A780302C01A3}"/>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Cấu tạo</a:t>
            </a:r>
            <a:r>
              <a:rPr lang="vi-VN" sz="2500" dirty="0">
                <a:solidFill>
                  <a:schemeClr val="tx1"/>
                </a:solidFill>
                <a:latin typeface="+mj-lt"/>
              </a:rPr>
              <a:t>: máy gôm 6 bộ phận chính</a:t>
            </a:r>
          </a:p>
        </p:txBody>
      </p:sp>
      <p:pic>
        <p:nvPicPr>
          <p:cNvPr id="5" name="Google Shape;123;p8">
            <a:extLst>
              <a:ext uri="{FF2B5EF4-FFF2-40B4-BE49-F238E27FC236}">
                <a16:creationId xmlns:a16="http://schemas.microsoft.com/office/drawing/2014/main" id="{14C72B52-BA3A-4A11-B5EF-BEB9B9427661}"/>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6" name="Picture 5">
            <a:extLst>
              <a:ext uri="{FF2B5EF4-FFF2-40B4-BE49-F238E27FC236}">
                <a16:creationId xmlns:a16="http://schemas.microsoft.com/office/drawing/2014/main" id="{F9F484A0-0526-4987-AB67-B5F79A8E9490}"/>
              </a:ext>
            </a:extLst>
          </p:cNvPr>
          <p:cNvPicPr>
            <a:picLocks noChangeAspect="1"/>
          </p:cNvPicPr>
          <p:nvPr/>
        </p:nvPicPr>
        <p:blipFill>
          <a:blip r:embed="rId3"/>
          <a:stretch>
            <a:fillRect/>
          </a:stretch>
        </p:blipFill>
        <p:spPr>
          <a:xfrm>
            <a:off x="369278" y="2162908"/>
            <a:ext cx="7297614" cy="4705534"/>
          </a:xfrm>
          <a:prstGeom prst="rect">
            <a:avLst/>
          </a:prstGeom>
        </p:spPr>
      </p:pic>
    </p:spTree>
    <p:extLst>
      <p:ext uri="{BB962C8B-B14F-4D97-AF65-F5344CB8AC3E}">
        <p14:creationId xmlns:p14="http://schemas.microsoft.com/office/powerpoint/2010/main" val="2106924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EA076-B343-4644-8FF3-2E83AE4201C3}"/>
              </a:ext>
            </a:extLst>
          </p:cNvPr>
          <p:cNvSpPr>
            <a:spLocks noGrp="1"/>
          </p:cNvSpPr>
          <p:nvPr>
            <p:ph type="title"/>
          </p:nvPr>
        </p:nvSpPr>
        <p:spPr>
          <a:xfrm>
            <a:off x="621219" y="1563148"/>
            <a:ext cx="2526427" cy="5154175"/>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Buồng phun: Lồng đảo băng tải</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D3179ADE-FC53-4AED-8C96-38D3C378FCAE}"/>
              </a:ext>
            </a:extLst>
          </p:cNvPr>
          <p:cNvSpPr>
            <a:spLocks noGrp="1"/>
          </p:cNvSpPr>
          <p:nvPr>
            <p:ph type="body" idx="1"/>
          </p:nvPr>
        </p:nvSpPr>
        <p:spPr>
          <a:xfrm>
            <a:off x="4261320" y="1563148"/>
            <a:ext cx="3546249" cy="5154175"/>
          </a:xfrm>
        </p:spPr>
        <p:txBody>
          <a:bodyPr/>
          <a:lstStyle/>
          <a:p>
            <a:r>
              <a:rPr lang="vi-VN" sz="2500" dirty="0">
                <a:effectLst/>
                <a:latin typeface="+mj-lt"/>
                <a:ea typeface="Times New Roman" panose="02020603050405020304" pitchFamily="18" charset="0"/>
                <a:cs typeface="Arial" panose="020B0604020202020204" pitchFamily="34" charset="0"/>
              </a:rPr>
              <a:t>Cửa sổ quan sát cát phun</a:t>
            </a:r>
            <a:endParaRPr lang="vi-VN" sz="2500" dirty="0">
              <a:effectLst/>
              <a:latin typeface="+mj-lt"/>
              <a:ea typeface="Calibri" panose="020F0502020204030204" pitchFamily="34" charset="0"/>
              <a:cs typeface="Arial" panose="020B0604020202020204" pitchFamily="34" charset="0"/>
            </a:endParaRPr>
          </a:p>
          <a:p>
            <a:endParaRPr lang="vi-VN" sz="2500" dirty="0">
              <a:latin typeface="+mj-lt"/>
            </a:endParaRPr>
          </a:p>
        </p:txBody>
      </p:sp>
      <p:pic>
        <p:nvPicPr>
          <p:cNvPr id="5" name="Google Shape;123;p8">
            <a:extLst>
              <a:ext uri="{FF2B5EF4-FFF2-40B4-BE49-F238E27FC236}">
                <a16:creationId xmlns:a16="http://schemas.microsoft.com/office/drawing/2014/main" id="{ADD2838F-FF42-4485-9D70-7FFB09A8B662}"/>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5122" name="Picture 2">
            <a:extLst>
              <a:ext uri="{FF2B5EF4-FFF2-40B4-BE49-F238E27FC236}">
                <a16:creationId xmlns:a16="http://schemas.microsoft.com/office/drawing/2014/main" id="{00C20661-BB6F-4E24-B527-8BE89DEF5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19" y="3112477"/>
            <a:ext cx="2526427" cy="360484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1A9E21B8-C67D-4393-BBBA-51A645D247B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9200" y="3112477"/>
            <a:ext cx="2778369" cy="360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401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074820-2563-4A3F-ABCC-DC73C908DE30}"/>
              </a:ext>
            </a:extLst>
          </p:cNvPr>
          <p:cNvSpPr>
            <a:spLocks noGrp="1"/>
          </p:cNvSpPr>
          <p:nvPr>
            <p:ph type="title"/>
          </p:nvPr>
        </p:nvSpPr>
        <p:spPr>
          <a:xfrm>
            <a:off x="621219" y="1563148"/>
            <a:ext cx="2167128" cy="5136590"/>
          </a:xfrm>
        </p:spPr>
        <p:txBody>
          <a:bodyPr/>
          <a:lstStyle/>
          <a:p>
            <a:r>
              <a:rPr lang="vi-VN" sz="2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Bộ phân tách bụi</a:t>
            </a:r>
            <a:endParaRPr lang="vi-VN" sz="2500" dirty="0">
              <a:solidFill>
                <a:schemeClr val="tx1"/>
              </a:solidFill>
            </a:endParaRPr>
          </a:p>
        </p:txBody>
      </p:sp>
      <p:sp>
        <p:nvSpPr>
          <p:cNvPr id="4" name="Text Placeholder 3">
            <a:extLst>
              <a:ext uri="{FF2B5EF4-FFF2-40B4-BE49-F238E27FC236}">
                <a16:creationId xmlns:a16="http://schemas.microsoft.com/office/drawing/2014/main" id="{911A6054-B448-4A14-A220-2DD499F993B8}"/>
              </a:ext>
            </a:extLst>
          </p:cNvPr>
          <p:cNvSpPr>
            <a:spLocks noGrp="1"/>
          </p:cNvSpPr>
          <p:nvPr>
            <p:ph type="body" idx="1"/>
          </p:nvPr>
        </p:nvSpPr>
        <p:spPr>
          <a:xfrm>
            <a:off x="4103059" y="1563148"/>
            <a:ext cx="3159387" cy="5136590"/>
          </a:xfrm>
        </p:spPr>
        <p:txBody>
          <a:bodyPr/>
          <a:lstStyle/>
          <a:p>
            <a:r>
              <a:rPr lang="vi-VN" sz="2500" dirty="0">
                <a:solidFill>
                  <a:schemeClr val="tx1"/>
                </a:solidFill>
                <a:effectLst/>
                <a:latin typeface="Times New Roman" panose="02020603050405020304" pitchFamily="18" charset="0"/>
                <a:ea typeface="Times New Roman" panose="02020603050405020304" pitchFamily="18" charset="0"/>
                <a:cs typeface="Arial" panose="020B0604020202020204" pitchFamily="34" charset="0"/>
              </a:rPr>
              <a:t>Van điều áp cát phun và đồng hồ áp suất</a:t>
            </a:r>
            <a:endParaRPr lang="vi-VN" sz="25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vi-VN" sz="2500" dirty="0">
              <a:solidFill>
                <a:schemeClr val="tx1"/>
              </a:solidFill>
            </a:endParaRPr>
          </a:p>
        </p:txBody>
      </p:sp>
      <p:pic>
        <p:nvPicPr>
          <p:cNvPr id="5" name="Google Shape;123;p8">
            <a:extLst>
              <a:ext uri="{FF2B5EF4-FFF2-40B4-BE49-F238E27FC236}">
                <a16:creationId xmlns:a16="http://schemas.microsoft.com/office/drawing/2014/main" id="{5E195EBD-86F3-4A37-AEB7-F70432762D96}"/>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6146" name="Picture 2">
            <a:extLst>
              <a:ext uri="{FF2B5EF4-FFF2-40B4-BE49-F238E27FC236}">
                <a16:creationId xmlns:a16="http://schemas.microsoft.com/office/drawing/2014/main" id="{3695A20D-C88D-460A-B445-AE54A2A78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523" y="3059723"/>
            <a:ext cx="2373923" cy="364001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A1B31DB1-9C18-4121-8243-370DF0658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765" y="3059723"/>
            <a:ext cx="2482449" cy="364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800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142445-11FF-4496-B054-73D90C8419DC}"/>
              </a:ext>
            </a:extLst>
          </p:cNvPr>
          <p:cNvSpPr>
            <a:spLocks noGrp="1"/>
          </p:cNvSpPr>
          <p:nvPr>
            <p:ph type="title"/>
          </p:nvPr>
        </p:nvSpPr>
        <p:spPr>
          <a:xfrm>
            <a:off x="955412" y="1603661"/>
            <a:ext cx="1189910" cy="769441"/>
          </a:xfrm>
        </p:spPr>
        <p:txBody>
          <a:bodyPr/>
          <a:lstStyle/>
          <a:p>
            <a:r>
              <a:rPr lang="vi-VN" sz="2500" dirty="0">
                <a:solidFill>
                  <a:schemeClr val="tx1"/>
                </a:solidFill>
                <a:effectLst/>
                <a:latin typeface="+mj-lt"/>
                <a:ea typeface="Times New Roman" panose="02020603050405020304" pitchFamily="18" charset="0"/>
                <a:cs typeface="Arial" panose="020B0604020202020204" pitchFamily="34" charset="0"/>
              </a:rPr>
              <a:t>Tủ điện</a:t>
            </a:r>
            <a:r>
              <a:rPr lang="vi-VN" sz="2500" dirty="0">
                <a:solidFill>
                  <a:schemeClr val="tx1"/>
                </a:solidFill>
                <a:effectLst/>
                <a:latin typeface="+mj-lt"/>
                <a:ea typeface="Calibri" panose="020F0502020204030204" pitchFamily="34" charset="0"/>
                <a:cs typeface="Arial" panose="020B0604020202020204" pitchFamily="34" charset="0"/>
              </a:rPr>
              <a:t/>
            </a:r>
            <a:br>
              <a:rPr lang="vi-VN" sz="2500" dirty="0">
                <a:solidFill>
                  <a:schemeClr val="tx1"/>
                </a:solidFill>
                <a:effectLst/>
                <a:latin typeface="+mj-lt"/>
                <a:ea typeface="Calibri" panose="020F0502020204030204" pitchFamily="34" charset="0"/>
                <a:cs typeface="Arial" panose="020B0604020202020204" pitchFamily="34" charset="0"/>
              </a:rPr>
            </a:br>
            <a:endParaRPr lang="vi-VN" sz="2500" dirty="0">
              <a:solidFill>
                <a:schemeClr val="tx1"/>
              </a:solidFill>
              <a:latin typeface="+mj-lt"/>
            </a:endParaRPr>
          </a:p>
        </p:txBody>
      </p:sp>
      <p:sp>
        <p:nvSpPr>
          <p:cNvPr id="4" name="Text Placeholder 3">
            <a:extLst>
              <a:ext uri="{FF2B5EF4-FFF2-40B4-BE49-F238E27FC236}">
                <a16:creationId xmlns:a16="http://schemas.microsoft.com/office/drawing/2014/main" id="{817CB21D-5BC8-42DE-A693-132A6C72DDD6}"/>
              </a:ext>
            </a:extLst>
          </p:cNvPr>
          <p:cNvSpPr>
            <a:spLocks noGrp="1"/>
          </p:cNvSpPr>
          <p:nvPr>
            <p:ph type="body" idx="1"/>
          </p:nvPr>
        </p:nvSpPr>
        <p:spPr>
          <a:xfrm>
            <a:off x="4384414" y="1593138"/>
            <a:ext cx="3528664" cy="452653"/>
          </a:xfrm>
        </p:spPr>
        <p:txBody>
          <a:bodyPr/>
          <a:lstStyle/>
          <a:p>
            <a:r>
              <a:rPr lang="vi-VN" sz="2500" dirty="0">
                <a:effectLst/>
                <a:latin typeface="Times New Roman" panose="02020603050405020304" pitchFamily="18" charset="0"/>
                <a:ea typeface="Times New Roman" panose="02020603050405020304" pitchFamily="18" charset="0"/>
                <a:cs typeface="Arial" panose="020B0604020202020204" pitchFamily="34" charset="0"/>
              </a:rPr>
              <a:t>Thiết bị hút bụi: Ống lọc</a:t>
            </a:r>
            <a:endParaRPr lang="vi-VN" sz="2500" dirty="0"/>
          </a:p>
        </p:txBody>
      </p:sp>
      <p:pic>
        <p:nvPicPr>
          <p:cNvPr id="5" name="Google Shape;123;p8">
            <a:extLst>
              <a:ext uri="{FF2B5EF4-FFF2-40B4-BE49-F238E27FC236}">
                <a16:creationId xmlns:a16="http://schemas.microsoft.com/office/drawing/2014/main" id="{B6F8BEC6-CE94-4F6C-A6DF-BA650AF0397E}"/>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170" name="Picture 2">
            <a:extLst>
              <a:ext uri="{FF2B5EF4-FFF2-40B4-BE49-F238E27FC236}">
                <a16:creationId xmlns:a16="http://schemas.microsoft.com/office/drawing/2014/main" id="{5EE20556-2D8C-445D-AE6A-F59C2134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03" y="2883878"/>
            <a:ext cx="2461846" cy="371347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extLst>
              <a:ext uri="{FF2B5EF4-FFF2-40B4-BE49-F238E27FC236}">
                <a16:creationId xmlns:a16="http://schemas.microsoft.com/office/drawing/2014/main" id="{34201727-A740-49E4-8756-21B4B1056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883878"/>
            <a:ext cx="2461846" cy="371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60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BBA6E-402F-4A92-BC55-BA9E355D6F0A}"/>
              </a:ext>
            </a:extLst>
          </p:cNvPr>
          <p:cNvSpPr>
            <a:spLocks noGrp="1"/>
          </p:cNvSpPr>
          <p:nvPr>
            <p:ph type="title"/>
          </p:nvPr>
        </p:nvSpPr>
        <p:spPr>
          <a:xfrm>
            <a:off x="621220" y="1563148"/>
            <a:ext cx="8815960" cy="384721"/>
          </a:xfrm>
        </p:spPr>
        <p:txBody>
          <a:bodyPr/>
          <a:lstStyle/>
          <a:p>
            <a:r>
              <a:rPr lang="vi-VN" sz="2500" b="1" dirty="0">
                <a:solidFill>
                  <a:schemeClr val="tx1"/>
                </a:solidFill>
                <a:latin typeface="+mj-lt"/>
              </a:rPr>
              <a:t>Nguyên lý làm việc</a:t>
            </a:r>
          </a:p>
        </p:txBody>
      </p:sp>
      <p:sp>
        <p:nvSpPr>
          <p:cNvPr id="4" name="Text Placeholder 3">
            <a:extLst>
              <a:ext uri="{FF2B5EF4-FFF2-40B4-BE49-F238E27FC236}">
                <a16:creationId xmlns:a16="http://schemas.microsoft.com/office/drawing/2014/main" id="{0F2229FD-5434-4718-B272-3820775F8E06}"/>
              </a:ext>
            </a:extLst>
          </p:cNvPr>
          <p:cNvSpPr>
            <a:spLocks noGrp="1"/>
          </p:cNvSpPr>
          <p:nvPr>
            <p:ph type="body" idx="1"/>
          </p:nvPr>
        </p:nvSpPr>
        <p:spPr>
          <a:xfrm>
            <a:off x="228600" y="2651404"/>
            <a:ext cx="6617799" cy="3557848"/>
          </a:xfrm>
        </p:spPr>
        <p:txBody>
          <a:bodyPr/>
          <a:lstStyle/>
          <a:p>
            <a:pPr algn="just"/>
            <a:r>
              <a:rPr lang="vi-VN" sz="2500" dirty="0">
                <a:effectLst/>
                <a:latin typeface="+mj-lt"/>
                <a:ea typeface="Times New Roman" panose="02020603050405020304" pitchFamily="18" charset="0"/>
                <a:cs typeface="Arial" panose="020B0604020202020204" pitchFamily="34" charset="0"/>
              </a:rPr>
              <a:t>  Máy này sử dụng phương pháp phun cát hút, sử dụng khí nén tạo dòng chảy với tốc độ cao trong súng phun để tạo ra áp suất âm và phun ra. Cát trong bể tách lốc được hút vào súng phun qua ống vận chuyển cát và sau đó dùng luồng khí nén từ vòi phun qua phun lên về mặt phôi với tốc độ cao.</a:t>
            </a:r>
            <a:endParaRPr lang="vi-VN" sz="2500" dirty="0">
              <a:effectLst/>
              <a:latin typeface="+mj-lt"/>
              <a:ea typeface="Calibri" panose="020F0502020204030204" pitchFamily="34" charset="0"/>
              <a:cs typeface="Arial" panose="020B0604020202020204" pitchFamily="34" charset="0"/>
            </a:endParaRPr>
          </a:p>
          <a:p>
            <a:pPr algn="just"/>
            <a:endParaRPr lang="vi-VN" sz="2500" dirty="0">
              <a:latin typeface="+mj-lt"/>
            </a:endParaRPr>
          </a:p>
        </p:txBody>
      </p:sp>
      <p:pic>
        <p:nvPicPr>
          <p:cNvPr id="5" name="Google Shape;123;p8">
            <a:extLst>
              <a:ext uri="{FF2B5EF4-FFF2-40B4-BE49-F238E27FC236}">
                <a16:creationId xmlns:a16="http://schemas.microsoft.com/office/drawing/2014/main" id="{10C8838D-A34E-4161-99B2-4F25A7E7849C}"/>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1782753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7F83C-9D5D-4E00-95A0-A2087B1B0806}"/>
              </a:ext>
            </a:extLst>
          </p:cNvPr>
          <p:cNvSpPr>
            <a:spLocks noGrp="1"/>
          </p:cNvSpPr>
          <p:nvPr>
            <p:ph type="title"/>
          </p:nvPr>
        </p:nvSpPr>
        <p:spPr>
          <a:xfrm>
            <a:off x="621305" y="1201187"/>
            <a:ext cx="4267304" cy="692497"/>
          </a:xfrm>
        </p:spPr>
        <p:txBody>
          <a:bodyPr/>
          <a:lstStyle/>
          <a:p>
            <a:pPr>
              <a:lnSpc>
                <a:spcPts val="1815"/>
              </a:lnSpc>
            </a:pPr>
            <a:r>
              <a:rPr lang="vi-VN" sz="2500" b="1" dirty="0">
                <a:solidFill>
                  <a:schemeClr val="tx1"/>
                </a:solidFill>
                <a:effectLst/>
                <a:latin typeface="+mj-lt"/>
                <a:ea typeface="Times New Roman" panose="02020603050405020304" pitchFamily="18" charset="0"/>
                <a:cs typeface="Arial" panose="020B0604020202020204" pitchFamily="34" charset="0"/>
              </a:rPr>
              <a:t> </a:t>
            </a:r>
            <a:r>
              <a:rPr lang="vi-VN" sz="2500" b="1" dirty="0">
                <a:solidFill>
                  <a:schemeClr val="tx1"/>
                </a:solidFill>
                <a:effectLst/>
                <a:latin typeface="+mj-lt"/>
                <a:ea typeface="Calibri" panose="020F0502020204030204" pitchFamily="34" charset="0"/>
                <a:cs typeface="Arial" panose="020B0604020202020204" pitchFamily="34" charset="0"/>
              </a:rPr>
              <a:t/>
            </a:r>
            <a:br>
              <a:rPr lang="vi-VN" sz="2500" b="1" dirty="0">
                <a:solidFill>
                  <a:schemeClr val="tx1"/>
                </a:solidFill>
                <a:effectLst/>
                <a:latin typeface="+mj-lt"/>
                <a:ea typeface="Calibri" panose="020F0502020204030204" pitchFamily="34" charset="0"/>
                <a:cs typeface="Arial" panose="020B0604020202020204" pitchFamily="34" charset="0"/>
              </a:rPr>
            </a:br>
            <a:r>
              <a:rPr lang="vi-VN" sz="2500" b="1" dirty="0">
                <a:solidFill>
                  <a:schemeClr val="tx1"/>
                </a:solidFill>
                <a:effectLst/>
                <a:latin typeface="+mj-lt"/>
                <a:ea typeface="Times New Roman" panose="02020603050405020304" pitchFamily="18" charset="0"/>
                <a:cs typeface="Arial" panose="020B0604020202020204" pitchFamily="34" charset="0"/>
              </a:rPr>
              <a:t>Các tính năng chính của máy</a:t>
            </a:r>
            <a:r>
              <a:rPr lang="vi-VN" sz="2500" b="1" dirty="0">
                <a:solidFill>
                  <a:schemeClr val="tx1"/>
                </a:solidFill>
                <a:effectLst/>
                <a:latin typeface="+mj-lt"/>
                <a:ea typeface="Calibri" panose="020F0502020204030204" pitchFamily="34" charset="0"/>
                <a:cs typeface="Arial" panose="020B0604020202020204" pitchFamily="34" charset="0"/>
              </a:rPr>
              <a:t/>
            </a:r>
            <a:br>
              <a:rPr lang="vi-VN" sz="2500" b="1" dirty="0">
                <a:solidFill>
                  <a:schemeClr val="tx1"/>
                </a:solidFill>
                <a:effectLst/>
                <a:latin typeface="+mj-lt"/>
                <a:ea typeface="Calibri" panose="020F0502020204030204" pitchFamily="34" charset="0"/>
                <a:cs typeface="Arial" panose="020B0604020202020204" pitchFamily="34" charset="0"/>
              </a:rPr>
            </a:br>
            <a:endParaRPr lang="vi-VN" sz="2500" b="1" dirty="0">
              <a:solidFill>
                <a:schemeClr val="tx1"/>
              </a:solidFill>
              <a:latin typeface="+mj-lt"/>
            </a:endParaRPr>
          </a:p>
        </p:txBody>
      </p:sp>
      <p:sp>
        <p:nvSpPr>
          <p:cNvPr id="4" name="Text Placeholder 3">
            <a:extLst>
              <a:ext uri="{FF2B5EF4-FFF2-40B4-BE49-F238E27FC236}">
                <a16:creationId xmlns:a16="http://schemas.microsoft.com/office/drawing/2014/main" id="{5A9628A2-293F-4EB3-8481-D48E72EBB404}"/>
              </a:ext>
            </a:extLst>
          </p:cNvPr>
          <p:cNvSpPr>
            <a:spLocks noGrp="1"/>
          </p:cNvSpPr>
          <p:nvPr>
            <p:ph type="body" idx="1"/>
          </p:nvPr>
        </p:nvSpPr>
        <p:spPr>
          <a:xfrm>
            <a:off x="621305" y="2143171"/>
            <a:ext cx="8815789" cy="4616648"/>
          </a:xfrm>
        </p:spPr>
        <p:txBody>
          <a:bodyPr/>
          <a:lstStyle/>
          <a:p>
            <a:pPr marL="0" marR="359410" lvl="0" indent="0" algn="just">
              <a:spcAft>
                <a:spcPts val="0"/>
              </a:spcAft>
              <a:tabLst>
                <a:tab pos="407035" algn="l"/>
              </a:tabLst>
            </a:pPr>
            <a:r>
              <a:rPr lang="vi-VN" sz="2500" dirty="0">
                <a:effectLst/>
                <a:latin typeface="+mj-lt"/>
                <a:ea typeface="Times New Roman" panose="02020603050405020304" pitchFamily="18" charset="0"/>
                <a:cs typeface="Arial" panose="020B0604020202020204" pitchFamily="34" charset="0"/>
              </a:rPr>
              <a:t>- Máy rất phù hợp cho phun cát tự động các loại phôi cỡ nhỏ chịu được va đập, số lượng đánh mỗi mẻ lớn.</a:t>
            </a:r>
            <a:endParaRPr lang="vi-VN" sz="2500" dirty="0">
              <a:latin typeface="+mj-lt"/>
              <a:ea typeface="Times New Roman" panose="02020603050405020304" pitchFamily="18" charset="0"/>
              <a:cs typeface="Arial" panose="020B0604020202020204" pitchFamily="34" charset="0"/>
            </a:endParaRPr>
          </a:p>
          <a:p>
            <a:pPr marL="0" marR="359410" lvl="0" indent="0" algn="just">
              <a:spcAft>
                <a:spcPts val="0"/>
              </a:spcAft>
              <a:tabLst>
                <a:tab pos="407035" algn="l"/>
              </a:tabLst>
            </a:pPr>
            <a:r>
              <a:rPr lang="vi-VN" sz="2500" dirty="0">
                <a:latin typeface="+mj-lt"/>
                <a:ea typeface="Times New Roman" panose="02020603050405020304" pitchFamily="18" charset="0"/>
                <a:cs typeface="Arial" panose="020B0604020202020204" pitchFamily="34" charset="0"/>
              </a:rPr>
              <a:t>- </a:t>
            </a:r>
            <a:r>
              <a:rPr lang="vi-VN" sz="2500" dirty="0">
                <a:effectLst/>
                <a:latin typeface="+mj-lt"/>
                <a:ea typeface="Times New Roman" panose="02020603050405020304" pitchFamily="18" charset="0"/>
                <a:cs typeface="Arial" panose="020B0604020202020204" pitchFamily="34" charset="0"/>
              </a:rPr>
              <a:t>Nhấn nút đảo chiều băng tải để tự động xả, rất thuận tiện và tiết kiệm sức lao động.</a:t>
            </a:r>
            <a:endParaRPr lang="vi-VN" sz="2500" dirty="0">
              <a:latin typeface="+mj-lt"/>
              <a:ea typeface="Times New Roman" panose="02020603050405020304" pitchFamily="18" charset="0"/>
              <a:cs typeface="Arial" panose="020B0604020202020204" pitchFamily="34" charset="0"/>
            </a:endParaRPr>
          </a:p>
          <a:p>
            <a:pPr marL="0" marR="359410" lvl="0" indent="0" algn="just">
              <a:spcAft>
                <a:spcPts val="0"/>
              </a:spcAft>
              <a:tabLst>
                <a:tab pos="407035" algn="l"/>
              </a:tabLst>
            </a:pPr>
            <a:r>
              <a:rPr lang="vi-VN" sz="2500" dirty="0">
                <a:effectLst/>
                <a:latin typeface="+mj-lt"/>
                <a:ea typeface="Times New Roman" panose="02020603050405020304" pitchFamily="18" charset="0"/>
                <a:cs typeface="Arial" panose="020B0604020202020204" pitchFamily="34" charset="0"/>
              </a:rPr>
              <a:t>- Máy phân tách lốc có thể tinh chỉnh và tách vật liệu cát trong khoảng</a:t>
            </a:r>
            <a:r>
              <a:rPr lang="vi-VN" sz="2500" dirty="0">
                <a:latin typeface="+mj-lt"/>
                <a:ea typeface="Times New Roman" panose="02020603050405020304" pitchFamily="18" charset="0"/>
                <a:cs typeface="Arial" panose="020B0604020202020204" pitchFamily="34" charset="0"/>
              </a:rPr>
              <a:t> </a:t>
            </a:r>
            <a:r>
              <a:rPr lang="vi-VN" sz="2500" dirty="0">
                <a:effectLst/>
                <a:latin typeface="+mj-lt"/>
                <a:ea typeface="Times New Roman" panose="02020603050405020304" pitchFamily="18" charset="0"/>
                <a:cs typeface="Arial" panose="020B0604020202020204" pitchFamily="34" charset="0"/>
              </a:rPr>
              <a:t># 150 - # 320, rất hiệu quả và không gây tổn thất số cát có thể sử dụng.</a:t>
            </a:r>
            <a:endParaRPr lang="vi-VN" sz="2500" dirty="0">
              <a:latin typeface="+mj-lt"/>
              <a:ea typeface="Times New Roman" panose="02020603050405020304" pitchFamily="18" charset="0"/>
              <a:cs typeface="Arial" panose="020B0604020202020204" pitchFamily="34" charset="0"/>
            </a:endParaRPr>
          </a:p>
          <a:p>
            <a:pPr marL="0" marR="359410" lvl="0" indent="0" algn="just">
              <a:spcAft>
                <a:spcPts val="0"/>
              </a:spcAft>
              <a:tabLst>
                <a:tab pos="407035" algn="l"/>
              </a:tabLst>
            </a:pPr>
            <a:r>
              <a:rPr lang="vi-VN" sz="2500" dirty="0">
                <a:effectLst/>
                <a:latin typeface="+mj-lt"/>
                <a:ea typeface="Times New Roman" panose="02020603050405020304" pitchFamily="18" charset="0"/>
                <a:cs typeface="Arial" panose="020B0604020202020204" pitchFamily="34" charset="0"/>
              </a:rPr>
              <a:t>- Tốc độ quay của băng tải có thể được điều chỉnh theo yêu cầu công việc bằng biến tần.</a:t>
            </a:r>
            <a:endParaRPr lang="vi-VN" sz="2500" dirty="0">
              <a:latin typeface="+mj-lt"/>
              <a:ea typeface="Times New Roman" panose="02020603050405020304" pitchFamily="18" charset="0"/>
              <a:cs typeface="Arial" panose="020B0604020202020204" pitchFamily="34" charset="0"/>
            </a:endParaRPr>
          </a:p>
          <a:p>
            <a:pPr marL="0" marR="359410" lvl="0" indent="0" algn="just">
              <a:spcAft>
                <a:spcPts val="0"/>
              </a:spcAft>
              <a:tabLst>
                <a:tab pos="407035" algn="l"/>
              </a:tabLst>
            </a:pPr>
            <a:r>
              <a:rPr lang="vi-VN" sz="2500" dirty="0">
                <a:effectLst/>
                <a:latin typeface="+mj-lt"/>
                <a:ea typeface="Times New Roman" panose="02020603050405020304" pitchFamily="18" charset="0"/>
                <a:cs typeface="Arial" panose="020B0604020202020204" pitchFamily="34" charset="0"/>
              </a:rPr>
              <a:t>- Súng phun được trang bị một thiết bị điều khiển từ xa giúp hiệu suất phun cát và độ đồng đều cao.</a:t>
            </a:r>
            <a:endParaRPr lang="vi-VN" sz="2500" dirty="0">
              <a:latin typeface="+mj-lt"/>
              <a:ea typeface="Times New Roman" panose="02020603050405020304" pitchFamily="18" charset="0"/>
              <a:cs typeface="Arial" panose="020B0604020202020204" pitchFamily="34" charset="0"/>
            </a:endParaRPr>
          </a:p>
          <a:p>
            <a:pPr algn="just"/>
            <a:endParaRPr lang="vi-VN" sz="2500" dirty="0">
              <a:latin typeface="+mj-lt"/>
            </a:endParaRPr>
          </a:p>
        </p:txBody>
      </p:sp>
      <p:pic>
        <p:nvPicPr>
          <p:cNvPr id="5" name="Google Shape;123;p8">
            <a:extLst>
              <a:ext uri="{FF2B5EF4-FFF2-40B4-BE49-F238E27FC236}">
                <a16:creationId xmlns:a16="http://schemas.microsoft.com/office/drawing/2014/main" id="{A69CDB1C-E115-4A6F-81AB-6123B245CADD}"/>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103865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6BC67D-F578-4D9A-B67A-CF5C79021236}"/>
              </a:ext>
            </a:extLst>
          </p:cNvPr>
          <p:cNvSpPr>
            <a:spLocks noGrp="1"/>
          </p:cNvSpPr>
          <p:nvPr>
            <p:ph type="body" idx="1"/>
          </p:nvPr>
        </p:nvSpPr>
        <p:spPr>
          <a:xfrm>
            <a:off x="0" y="2237794"/>
            <a:ext cx="4308232" cy="5001369"/>
          </a:xfrm>
        </p:spPr>
        <p:txBody>
          <a:bodyPr/>
          <a:lstStyle/>
          <a:p>
            <a:pPr algn="just"/>
            <a:r>
              <a:rPr lang="vi-VN" sz="2500" dirty="0">
                <a:effectLst/>
                <a:latin typeface="+mj-lt"/>
                <a:ea typeface="Times New Roman" panose="02020603050405020304" pitchFamily="18" charset="0"/>
                <a:cs typeface="Arial" panose="020B0604020202020204" pitchFamily="34" charset="0"/>
              </a:rPr>
              <a:t>  Máy phun cát ướt được thiết kế để làm sạch bằng cách phun ướt. Máy được áp dụng cho làm sạch đa dạng chủng loại sản phẩm khác nhau như xử lý bề mặt dây và các sản phẩm ép đùn, làm sạch tự động các linh kiện và khuôn phức tạp cho tủ gia công bằng tay cỡ nhỏ xưởng ô tô đến máy tự động quy mô lớn cho các ứng dụng đặc biệt.</a:t>
            </a:r>
            <a:endParaRPr lang="vi-VN" sz="2500" dirty="0">
              <a:effectLst/>
              <a:latin typeface="+mj-lt"/>
              <a:ea typeface="Calibri" panose="020F0502020204030204" pitchFamily="34" charset="0"/>
              <a:cs typeface="Arial" panose="020B0604020202020204" pitchFamily="34" charset="0"/>
            </a:endParaRPr>
          </a:p>
          <a:p>
            <a:pPr algn="just"/>
            <a:endParaRPr lang="vi-VN" sz="2500" dirty="0">
              <a:latin typeface="+mj-lt"/>
            </a:endParaRPr>
          </a:p>
        </p:txBody>
      </p:sp>
      <p:pic>
        <p:nvPicPr>
          <p:cNvPr id="7" name="Google Shape;123;p8">
            <a:extLst>
              <a:ext uri="{FF2B5EF4-FFF2-40B4-BE49-F238E27FC236}">
                <a16:creationId xmlns:a16="http://schemas.microsoft.com/office/drawing/2014/main" id="{2BA7D7FD-08FC-4583-A5F2-83E6FF7BF968}"/>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
        <p:nvSpPr>
          <p:cNvPr id="9" name="Title 8">
            <a:extLst>
              <a:ext uri="{FF2B5EF4-FFF2-40B4-BE49-F238E27FC236}">
                <a16:creationId xmlns:a16="http://schemas.microsoft.com/office/drawing/2014/main" id="{BCFB7300-0C38-4736-AD9C-587DC52F14E0}"/>
              </a:ext>
            </a:extLst>
          </p:cNvPr>
          <p:cNvSpPr>
            <a:spLocks noGrp="1"/>
          </p:cNvSpPr>
          <p:nvPr>
            <p:ph type="title"/>
          </p:nvPr>
        </p:nvSpPr>
        <p:spPr>
          <a:xfrm>
            <a:off x="621219" y="1563148"/>
            <a:ext cx="8815960" cy="461665"/>
          </a:xfrm>
        </p:spPr>
        <p:txBody>
          <a:bodyPr/>
          <a:lstStyle/>
          <a:p>
            <a:r>
              <a:rPr lang="vi-VN" sz="3000" b="1" dirty="0">
                <a:solidFill>
                  <a:schemeClr val="tx1"/>
                </a:solidFill>
                <a:latin typeface="+mj-lt"/>
              </a:rPr>
              <a:t>MÁY PHUN CÁT ƯỚT</a:t>
            </a:r>
          </a:p>
        </p:txBody>
      </p:sp>
      <p:pic>
        <p:nvPicPr>
          <p:cNvPr id="3" name="Picture 2">
            <a:extLst>
              <a:ext uri="{FF2B5EF4-FFF2-40B4-BE49-F238E27FC236}">
                <a16:creationId xmlns:a16="http://schemas.microsoft.com/office/drawing/2014/main" id="{7FDD714B-8ECD-48D4-997C-D7BC4087729F}"/>
              </a:ext>
            </a:extLst>
          </p:cNvPr>
          <p:cNvPicPr>
            <a:picLocks noChangeAspect="1"/>
          </p:cNvPicPr>
          <p:nvPr/>
        </p:nvPicPr>
        <p:blipFill>
          <a:blip r:embed="rId3"/>
          <a:stretch>
            <a:fillRect/>
          </a:stretch>
        </p:blipFill>
        <p:spPr>
          <a:xfrm>
            <a:off x="4879818" y="1019908"/>
            <a:ext cx="5178582" cy="6752491"/>
          </a:xfrm>
          <a:prstGeom prst="rect">
            <a:avLst/>
          </a:prstGeom>
        </p:spPr>
      </p:pic>
    </p:spTree>
    <p:extLst>
      <p:ext uri="{BB962C8B-B14F-4D97-AF65-F5344CB8AC3E}">
        <p14:creationId xmlns:p14="http://schemas.microsoft.com/office/powerpoint/2010/main" val="2993876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9E00B-A32F-492D-A59A-4A8276ED30F6}"/>
              </a:ext>
            </a:extLst>
          </p:cNvPr>
          <p:cNvSpPr>
            <a:spLocks noGrp="1"/>
          </p:cNvSpPr>
          <p:nvPr>
            <p:ph type="title"/>
          </p:nvPr>
        </p:nvSpPr>
        <p:spPr>
          <a:xfrm>
            <a:off x="621220" y="1149572"/>
            <a:ext cx="8815960" cy="384721"/>
          </a:xfrm>
        </p:spPr>
        <p:txBody>
          <a:bodyPr/>
          <a:lstStyle/>
          <a:p>
            <a:r>
              <a:rPr lang="vi-VN" sz="2500" b="1" dirty="0">
                <a:solidFill>
                  <a:schemeClr val="tx1"/>
                </a:solidFill>
                <a:latin typeface="+mj-lt"/>
              </a:rPr>
              <a:t>Cấu tạo</a:t>
            </a:r>
            <a:r>
              <a:rPr lang="vi-VN" sz="2500" dirty="0">
                <a:solidFill>
                  <a:schemeClr val="tx1"/>
                </a:solidFill>
                <a:latin typeface="+mj-lt"/>
              </a:rPr>
              <a:t>: máy gồm có 4 bộ phận chính </a:t>
            </a:r>
          </a:p>
        </p:txBody>
      </p:sp>
      <p:sp>
        <p:nvSpPr>
          <p:cNvPr id="4" name="Text Placeholder 3">
            <a:extLst>
              <a:ext uri="{FF2B5EF4-FFF2-40B4-BE49-F238E27FC236}">
                <a16:creationId xmlns:a16="http://schemas.microsoft.com/office/drawing/2014/main" id="{5AC5E6C5-7C18-4BD3-B6A4-D24729C92968}"/>
              </a:ext>
            </a:extLst>
          </p:cNvPr>
          <p:cNvSpPr>
            <a:spLocks noGrp="1"/>
          </p:cNvSpPr>
          <p:nvPr>
            <p:ph type="body" idx="1"/>
          </p:nvPr>
        </p:nvSpPr>
        <p:spPr>
          <a:xfrm>
            <a:off x="228600" y="2445810"/>
            <a:ext cx="3316351" cy="2693045"/>
          </a:xfrm>
        </p:spPr>
        <p:txBody>
          <a:bodyPr/>
          <a:lstStyle/>
          <a:p>
            <a:r>
              <a:rPr lang="vi-VN" sz="2500" i="0" dirty="0">
                <a:solidFill>
                  <a:srgbClr val="333333"/>
                </a:solidFill>
                <a:effectLst/>
                <a:latin typeface="+mj-lt"/>
              </a:rPr>
              <a:t>  Buồng phun: Trong buồng phun chứa tấm thép được đột dập để cấp nguyên liệu vào bộ phận chứa hạt mài.</a:t>
            </a:r>
            <a:endParaRPr lang="vi-VN" sz="2500" dirty="0">
              <a:latin typeface="+mj-lt"/>
            </a:endParaRPr>
          </a:p>
        </p:txBody>
      </p:sp>
      <p:pic>
        <p:nvPicPr>
          <p:cNvPr id="5" name="Google Shape;123;p8">
            <a:extLst>
              <a:ext uri="{FF2B5EF4-FFF2-40B4-BE49-F238E27FC236}">
                <a16:creationId xmlns:a16="http://schemas.microsoft.com/office/drawing/2014/main" id="{EE947FCA-F49C-4E88-B2B5-4FFCCC708DD1}"/>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8" name="Picture 7">
            <a:extLst>
              <a:ext uri="{FF2B5EF4-FFF2-40B4-BE49-F238E27FC236}">
                <a16:creationId xmlns:a16="http://schemas.microsoft.com/office/drawing/2014/main" id="{A008F8F1-1EC7-43A1-A4F8-CE494978D01C}"/>
              </a:ext>
            </a:extLst>
          </p:cNvPr>
          <p:cNvPicPr>
            <a:picLocks noChangeAspect="1"/>
          </p:cNvPicPr>
          <p:nvPr/>
        </p:nvPicPr>
        <p:blipFill>
          <a:blip r:embed="rId3"/>
          <a:stretch>
            <a:fillRect/>
          </a:stretch>
        </p:blipFill>
        <p:spPr>
          <a:xfrm>
            <a:off x="3974123" y="2080208"/>
            <a:ext cx="6084277" cy="5124261"/>
          </a:xfrm>
          <a:prstGeom prst="rect">
            <a:avLst/>
          </a:prstGeom>
        </p:spPr>
      </p:pic>
    </p:spTree>
    <p:extLst>
      <p:ext uri="{BB962C8B-B14F-4D97-AF65-F5344CB8AC3E}">
        <p14:creationId xmlns:p14="http://schemas.microsoft.com/office/powerpoint/2010/main" val="81530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B50009-70B6-4F55-86E2-A324E294FB1B}"/>
              </a:ext>
            </a:extLst>
          </p:cNvPr>
          <p:cNvSpPr>
            <a:spLocks noGrp="1"/>
          </p:cNvSpPr>
          <p:nvPr>
            <p:ph type="body" idx="1"/>
          </p:nvPr>
        </p:nvSpPr>
        <p:spPr>
          <a:xfrm>
            <a:off x="316523" y="1376148"/>
            <a:ext cx="7104186" cy="1279130"/>
          </a:xfrm>
        </p:spPr>
        <p:txBody>
          <a:bodyPr/>
          <a:lstStyle/>
          <a:p>
            <a:pPr algn="just"/>
            <a:r>
              <a:rPr lang="vi-VN" sz="2500" i="0" dirty="0">
                <a:solidFill>
                  <a:srgbClr val="333333"/>
                </a:solidFill>
                <a:effectLst/>
                <a:latin typeface="+mj-lt"/>
              </a:rPr>
              <a:t>  Súng phun: Hệ thống súng phun được trang bị thêm thiết bị thổi khí làm sạch</a:t>
            </a:r>
            <a:endParaRPr lang="vi-VN" sz="2500" dirty="0"/>
          </a:p>
        </p:txBody>
      </p:sp>
      <p:pic>
        <p:nvPicPr>
          <p:cNvPr id="8" name="Picture 7">
            <a:extLst>
              <a:ext uri="{FF2B5EF4-FFF2-40B4-BE49-F238E27FC236}">
                <a16:creationId xmlns:a16="http://schemas.microsoft.com/office/drawing/2014/main" id="{501AEA7C-2840-4897-8C76-02C1F581250C}"/>
              </a:ext>
            </a:extLst>
          </p:cNvPr>
          <p:cNvPicPr>
            <a:picLocks noChangeAspect="1"/>
          </p:cNvPicPr>
          <p:nvPr/>
        </p:nvPicPr>
        <p:blipFill>
          <a:blip r:embed="rId2"/>
          <a:stretch>
            <a:fillRect/>
          </a:stretch>
        </p:blipFill>
        <p:spPr>
          <a:xfrm>
            <a:off x="1705708" y="3175851"/>
            <a:ext cx="4572000" cy="3594226"/>
          </a:xfrm>
          <a:prstGeom prst="rect">
            <a:avLst/>
          </a:prstGeom>
        </p:spPr>
      </p:pic>
      <p:pic>
        <p:nvPicPr>
          <p:cNvPr id="11" name="Google Shape;123;p8">
            <a:extLst>
              <a:ext uri="{FF2B5EF4-FFF2-40B4-BE49-F238E27FC236}">
                <a16:creationId xmlns:a16="http://schemas.microsoft.com/office/drawing/2014/main" id="{A9E07753-2D0A-4A5A-A23A-D294575A8A87}"/>
              </a:ext>
            </a:extLst>
          </p:cNvPr>
          <p:cNvPicPr preferRelativeResize="0"/>
          <p:nvPr/>
        </p:nvPicPr>
        <p:blipFill rotWithShape="1">
          <a:blip r:embed="rId3">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813278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1BFFAC-1B88-46A6-83C9-25B4CBD6B4F8}"/>
              </a:ext>
            </a:extLst>
          </p:cNvPr>
          <p:cNvSpPr>
            <a:spLocks noGrp="1"/>
          </p:cNvSpPr>
          <p:nvPr>
            <p:ph type="title"/>
          </p:nvPr>
        </p:nvSpPr>
        <p:spPr>
          <a:xfrm>
            <a:off x="621219" y="1395536"/>
            <a:ext cx="6957750" cy="769441"/>
          </a:xfrm>
        </p:spPr>
        <p:txBody>
          <a:bodyPr/>
          <a:lstStyle/>
          <a:p>
            <a:r>
              <a:rPr lang="vi-VN" sz="2500" i="0" dirty="0">
                <a:solidFill>
                  <a:srgbClr val="333333"/>
                </a:solidFill>
                <a:effectLst/>
                <a:latin typeface="+mj-lt"/>
              </a:rPr>
              <a:t>Hệ thống cung cấp và thu hồi cát: </a:t>
            </a:r>
            <a:r>
              <a:rPr lang="vi-VN" sz="2500" i="0" u="none" strike="noStrike" dirty="0">
                <a:solidFill>
                  <a:schemeClr val="tx1"/>
                </a:solidFill>
                <a:effectLst/>
                <a:latin typeface="+mj-lt"/>
              </a:rPr>
              <a:t/>
            </a:r>
            <a:br>
              <a:rPr lang="vi-VN" sz="2500" i="0" u="none" strike="noStrike" dirty="0">
                <a:solidFill>
                  <a:schemeClr val="tx1"/>
                </a:solidFill>
                <a:effectLst/>
                <a:latin typeface="+mj-lt"/>
              </a:rPr>
            </a:br>
            <a:r>
              <a:rPr lang="vi-VN" sz="2500" dirty="0">
                <a:solidFill>
                  <a:schemeClr val="tx1"/>
                </a:solidFill>
                <a:latin typeface="+mj-lt"/>
              </a:rPr>
              <a:t>cung cấp hạt mài và nước tạo nên áp lực khi phun. </a:t>
            </a:r>
            <a:endParaRPr lang="vi-VN" sz="2500" dirty="0"/>
          </a:p>
        </p:txBody>
      </p:sp>
      <p:pic>
        <p:nvPicPr>
          <p:cNvPr id="5" name="Google Shape;123;p8">
            <a:extLst>
              <a:ext uri="{FF2B5EF4-FFF2-40B4-BE49-F238E27FC236}">
                <a16:creationId xmlns:a16="http://schemas.microsoft.com/office/drawing/2014/main" id="{5707F6D0-85E8-48B8-AC8C-BBEB36E774DB}"/>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 name="Picture 6">
            <a:extLst>
              <a:ext uri="{FF2B5EF4-FFF2-40B4-BE49-F238E27FC236}">
                <a16:creationId xmlns:a16="http://schemas.microsoft.com/office/drawing/2014/main" id="{008668AD-3FFE-4D0F-9A4D-CCDC085AB803}"/>
              </a:ext>
            </a:extLst>
          </p:cNvPr>
          <p:cNvPicPr>
            <a:picLocks noChangeAspect="1"/>
          </p:cNvPicPr>
          <p:nvPr/>
        </p:nvPicPr>
        <p:blipFill>
          <a:blip r:embed="rId3"/>
          <a:stretch>
            <a:fillRect/>
          </a:stretch>
        </p:blipFill>
        <p:spPr>
          <a:xfrm>
            <a:off x="2264612" y="2954215"/>
            <a:ext cx="3670963" cy="3816107"/>
          </a:xfrm>
          <a:prstGeom prst="rect">
            <a:avLst/>
          </a:prstGeom>
        </p:spPr>
      </p:pic>
    </p:spTree>
    <p:extLst>
      <p:ext uri="{BB962C8B-B14F-4D97-AF65-F5344CB8AC3E}">
        <p14:creationId xmlns:p14="http://schemas.microsoft.com/office/powerpoint/2010/main" val="3439198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416268" y="1149572"/>
            <a:ext cx="6430510" cy="939360"/>
          </a:xfrm>
          <a:prstGeom prst="rect">
            <a:avLst/>
          </a:prstGeom>
          <a:noFill/>
          <a:ln>
            <a:noFill/>
          </a:ln>
        </p:spPr>
        <p:txBody>
          <a:bodyPr spcFirstLastPara="1" wrap="square" lIns="0" tIns="15875" rIns="0" bIns="0" anchor="t" anchorCtr="0">
            <a:spAutoFit/>
          </a:bodyPr>
          <a:lstStyle/>
          <a:p>
            <a:pPr marL="12700"/>
            <a:r>
              <a:rPr lang="vi-VN" sz="3000" b="1" i="0" u="none" strike="noStrike" dirty="0">
                <a:solidFill>
                  <a:schemeClr val="tx1"/>
                </a:solidFill>
                <a:effectLst/>
                <a:latin typeface="+mj-lt"/>
              </a:rPr>
              <a:t>Phân loại hệ thống phun cát</a:t>
            </a:r>
            <a:r>
              <a:rPr lang="vi-VN" sz="3000" b="1" i="0" dirty="0">
                <a:solidFill>
                  <a:schemeClr val="tx1"/>
                </a:solidFill>
                <a:effectLst/>
                <a:latin typeface="+mj-lt"/>
              </a:rPr>
              <a:t/>
            </a:r>
            <a:br>
              <a:rPr lang="vi-VN" sz="3000" b="1" i="0" dirty="0">
                <a:solidFill>
                  <a:schemeClr val="tx1"/>
                </a:solidFill>
                <a:effectLst/>
                <a:latin typeface="+mj-lt"/>
              </a:rPr>
            </a:br>
            <a:endParaRPr sz="3000" dirty="0">
              <a:solidFill>
                <a:schemeClr val="tx1"/>
              </a:solidFill>
              <a:latin typeface="+mj-lt"/>
            </a:endParaRPr>
          </a:p>
        </p:txBody>
      </p:sp>
      <p:sp>
        <p:nvSpPr>
          <p:cNvPr id="107" name="Google Shape;107;p6"/>
          <p:cNvSpPr txBox="1"/>
          <p:nvPr/>
        </p:nvSpPr>
        <p:spPr>
          <a:xfrm>
            <a:off x="621219" y="1619252"/>
            <a:ext cx="6805800" cy="7433440"/>
          </a:xfrm>
          <a:prstGeom prst="rect">
            <a:avLst/>
          </a:prstGeom>
          <a:noFill/>
          <a:ln>
            <a:noFill/>
          </a:ln>
        </p:spPr>
        <p:txBody>
          <a:bodyPr spcFirstLastPara="1" wrap="square" lIns="0" tIns="122550" rIns="0" bIns="0" anchor="t" anchorCtr="0">
            <a:spAutoFit/>
          </a:bodyPr>
          <a:lstStyle/>
          <a:p>
            <a:pPr algn="just" fontAlgn="base"/>
            <a:r>
              <a:rPr lang="vi-VN" sz="2400" b="1" i="0" dirty="0">
                <a:solidFill>
                  <a:srgbClr val="333333"/>
                </a:solidFill>
                <a:effectLst/>
                <a:latin typeface="+mj-lt"/>
              </a:rPr>
              <a:t>Trên thị trường có hai loại máy:</a:t>
            </a:r>
            <a:endParaRPr lang="vi-VN" sz="2400" b="1" dirty="0">
              <a:solidFill>
                <a:schemeClr val="tx1"/>
              </a:solidFill>
              <a:latin typeface="+mj-lt"/>
            </a:endParaRPr>
          </a:p>
          <a:p>
            <a:pPr algn="just" fontAlgn="base"/>
            <a:r>
              <a:rPr lang="vi-VN" sz="2400" i="0" u="none" strike="noStrike" dirty="0">
                <a:solidFill>
                  <a:srgbClr val="FF0000"/>
                </a:solidFill>
                <a:effectLst/>
                <a:latin typeface="+mj-lt"/>
              </a:rPr>
              <a:t>1. Làm sạch bằng phun cát ướt</a:t>
            </a:r>
            <a:r>
              <a:rPr lang="vi-VN" sz="2400" i="0" u="none" strike="noStrike" dirty="0">
                <a:solidFill>
                  <a:schemeClr val="tx1"/>
                </a:solidFill>
                <a:effectLst/>
                <a:latin typeface="+mj-lt"/>
              </a:rPr>
              <a:t>: là sự kết hợp giữa khí nén, hạt mài và nước tạo nên áp lực khi phun. </a:t>
            </a:r>
          </a:p>
          <a:p>
            <a:pPr algn="just" fontAlgn="base"/>
            <a:r>
              <a:rPr lang="vi-VN" sz="2400" b="1" dirty="0">
                <a:solidFill>
                  <a:schemeClr val="tx1"/>
                </a:solidFill>
                <a:latin typeface="+mj-lt"/>
              </a:rPr>
              <a:t>Ưu điểm:</a:t>
            </a:r>
          </a:p>
          <a:p>
            <a:pPr algn="just" fontAlgn="base"/>
            <a:r>
              <a:rPr lang="vi-VN" sz="2400" dirty="0">
                <a:solidFill>
                  <a:schemeClr val="tx1"/>
                </a:solidFill>
                <a:latin typeface="+mj-lt"/>
              </a:rPr>
              <a:t>- Không có bụi </a:t>
            </a:r>
          </a:p>
          <a:p>
            <a:pPr algn="just" fontAlgn="base"/>
            <a:r>
              <a:rPr lang="vi-VN" sz="2400" dirty="0">
                <a:solidFill>
                  <a:schemeClr val="tx1"/>
                </a:solidFill>
                <a:latin typeface="+mj-lt"/>
              </a:rPr>
              <a:t>- Không có nguy cơ cháy nổ</a:t>
            </a:r>
          </a:p>
          <a:p>
            <a:pPr algn="just" fontAlgn="base"/>
            <a:r>
              <a:rPr lang="vi-VN" sz="2400" dirty="0">
                <a:solidFill>
                  <a:schemeClr val="tx1"/>
                </a:solidFill>
                <a:latin typeface="+mj-lt"/>
              </a:rPr>
              <a:t>- Không bị cong vênh các bề mặt nhạy cảm với nhiệt</a:t>
            </a:r>
          </a:p>
          <a:p>
            <a:pPr algn="just" fontAlgn="base"/>
            <a:r>
              <a:rPr lang="vi-VN" sz="2400" dirty="0">
                <a:solidFill>
                  <a:schemeClr val="tx1"/>
                </a:solidFill>
                <a:latin typeface="+mj-lt"/>
              </a:rPr>
              <a:t>- Làm sạch bề mặt sâu</a:t>
            </a:r>
          </a:p>
          <a:p>
            <a:pPr algn="just" fontAlgn="base"/>
            <a:r>
              <a:rPr lang="vi-VN" sz="2400" dirty="0">
                <a:solidFill>
                  <a:schemeClr val="tx1"/>
                </a:solidFill>
                <a:latin typeface="+mj-lt"/>
              </a:rPr>
              <a:t>- Xử lý lượng dầu mỡ hạn chế</a:t>
            </a:r>
          </a:p>
          <a:p>
            <a:pPr algn="just" fontAlgn="base"/>
            <a:r>
              <a:rPr lang="vi-VN" sz="2400" dirty="0">
                <a:solidFill>
                  <a:schemeClr val="tx1"/>
                </a:solidFill>
                <a:latin typeface="+mj-lt"/>
              </a:rPr>
              <a:t>- Bề mặt hoàn thiện đặc biệt tốt, đồng đều</a:t>
            </a:r>
          </a:p>
          <a:p>
            <a:pPr marL="342900" indent="-342900" algn="just" fontAlgn="base">
              <a:buFontTx/>
              <a:buChar char="-"/>
            </a:pPr>
            <a:r>
              <a:rPr lang="vi-VN" sz="2400" dirty="0" err="1" smtClean="0">
                <a:solidFill>
                  <a:schemeClr val="tx1"/>
                </a:solidFill>
                <a:latin typeface="+mj-lt"/>
              </a:rPr>
              <a:t>Giữ</a:t>
            </a:r>
            <a:r>
              <a:rPr lang="vi-VN" sz="2400" dirty="0" smtClean="0">
                <a:solidFill>
                  <a:schemeClr val="tx1"/>
                </a:solidFill>
                <a:latin typeface="+mj-lt"/>
              </a:rPr>
              <a:t> </a:t>
            </a:r>
            <a:r>
              <a:rPr lang="vi-VN" sz="2400" dirty="0">
                <a:solidFill>
                  <a:schemeClr val="tx1"/>
                </a:solidFill>
                <a:latin typeface="+mj-lt"/>
              </a:rPr>
              <a:t>dung sai </a:t>
            </a:r>
            <a:r>
              <a:rPr lang="vi-VN" sz="2400" dirty="0" err="1">
                <a:solidFill>
                  <a:schemeClr val="tx1"/>
                </a:solidFill>
                <a:latin typeface="+mj-lt"/>
              </a:rPr>
              <a:t>chặt</a:t>
            </a:r>
            <a:r>
              <a:rPr lang="vi-VN" sz="2400" dirty="0">
                <a:solidFill>
                  <a:schemeClr val="tx1"/>
                </a:solidFill>
                <a:latin typeface="+mj-lt"/>
              </a:rPr>
              <a:t> </a:t>
            </a:r>
            <a:r>
              <a:rPr lang="vi-VN" sz="2400" dirty="0" err="1" smtClean="0">
                <a:solidFill>
                  <a:schemeClr val="tx1"/>
                </a:solidFill>
                <a:latin typeface="+mj-lt"/>
              </a:rPr>
              <a:t>chẽ</a:t>
            </a:r>
            <a:endParaRPr lang="vi-VN" sz="2400" dirty="0" smtClean="0">
              <a:solidFill>
                <a:schemeClr val="tx1"/>
              </a:solidFill>
              <a:latin typeface="+mj-lt"/>
            </a:endParaRPr>
          </a:p>
          <a:p>
            <a:pPr marL="342900" indent="-342900" fontAlgn="base">
              <a:buFontTx/>
              <a:buChar char="-"/>
            </a:pPr>
            <a:r>
              <a:rPr lang="vi-VN" sz="2400" b="1" dirty="0" err="1">
                <a:solidFill>
                  <a:schemeClr val="tx1"/>
                </a:solidFill>
                <a:latin typeface="+mj-lt"/>
              </a:rPr>
              <a:t>Nhược</a:t>
            </a:r>
            <a:r>
              <a:rPr lang="vi-VN" sz="2400" b="1" dirty="0">
                <a:solidFill>
                  <a:schemeClr val="tx1"/>
                </a:solidFill>
                <a:latin typeface="+mj-lt"/>
              </a:rPr>
              <a:t> </a:t>
            </a:r>
            <a:r>
              <a:rPr lang="vi-VN" sz="2400" b="1" dirty="0" err="1">
                <a:solidFill>
                  <a:schemeClr val="tx1"/>
                </a:solidFill>
                <a:latin typeface="+mj-lt"/>
              </a:rPr>
              <a:t>điểm</a:t>
            </a:r>
            <a:r>
              <a:rPr lang="vi-VN" sz="2400" b="1" dirty="0">
                <a:solidFill>
                  <a:schemeClr val="tx1"/>
                </a:solidFill>
                <a:latin typeface="+mj-lt"/>
              </a:rPr>
              <a:t/>
            </a:r>
            <a:br>
              <a:rPr lang="vi-VN" sz="2400" b="1" dirty="0">
                <a:solidFill>
                  <a:schemeClr val="tx1"/>
                </a:solidFill>
                <a:latin typeface="+mj-lt"/>
              </a:rPr>
            </a:br>
            <a:r>
              <a:rPr lang="vi-VN" sz="2400" dirty="0">
                <a:solidFill>
                  <a:schemeClr val="tx1"/>
                </a:solidFill>
                <a:latin typeface="+mj-lt"/>
              </a:rPr>
              <a:t>-</a:t>
            </a:r>
            <a:r>
              <a:rPr lang="vi-VN" sz="2400" b="1" dirty="0">
                <a:solidFill>
                  <a:schemeClr val="tx1"/>
                </a:solidFill>
                <a:latin typeface="+mj-lt"/>
              </a:rPr>
              <a:t> </a:t>
            </a:r>
            <a:r>
              <a:rPr lang="vi-VN" sz="2400" dirty="0">
                <a:solidFill>
                  <a:schemeClr val="tx1"/>
                </a:solidFill>
                <a:latin typeface="+mj-lt"/>
              </a:rPr>
              <a:t>Không </a:t>
            </a:r>
            <a:r>
              <a:rPr lang="vi-VN" sz="2400" dirty="0" err="1">
                <a:solidFill>
                  <a:schemeClr val="tx1"/>
                </a:solidFill>
                <a:latin typeface="+mj-lt"/>
              </a:rPr>
              <a:t>thể</a:t>
            </a:r>
            <a:r>
              <a:rPr lang="vi-VN" sz="2400" dirty="0">
                <a:solidFill>
                  <a:schemeClr val="tx1"/>
                </a:solidFill>
                <a:latin typeface="+mj-lt"/>
              </a:rPr>
              <a:t> </a:t>
            </a:r>
            <a:r>
              <a:rPr lang="vi-VN" sz="2400" dirty="0" err="1">
                <a:solidFill>
                  <a:schemeClr val="tx1"/>
                </a:solidFill>
                <a:latin typeface="+mj-lt"/>
              </a:rPr>
              <a:t>tái</a:t>
            </a:r>
            <a:r>
              <a:rPr lang="vi-VN" sz="2400" dirty="0">
                <a:solidFill>
                  <a:schemeClr val="tx1"/>
                </a:solidFill>
                <a:latin typeface="+mj-lt"/>
              </a:rPr>
              <a:t> </a:t>
            </a:r>
            <a:r>
              <a:rPr lang="vi-VN" sz="2400" dirty="0" err="1">
                <a:solidFill>
                  <a:schemeClr val="tx1"/>
                </a:solidFill>
                <a:latin typeface="+mj-lt"/>
              </a:rPr>
              <a:t>sử</a:t>
            </a:r>
            <a:r>
              <a:rPr lang="vi-VN" sz="2400" dirty="0">
                <a:solidFill>
                  <a:schemeClr val="tx1"/>
                </a:solidFill>
                <a:latin typeface="+mj-lt"/>
              </a:rPr>
              <a:t> </a:t>
            </a:r>
            <a:r>
              <a:rPr lang="vi-VN" sz="2400" dirty="0" err="1">
                <a:solidFill>
                  <a:schemeClr val="tx1"/>
                </a:solidFill>
                <a:latin typeface="+mj-lt"/>
              </a:rPr>
              <a:t>dụng</a:t>
            </a:r>
            <a:r>
              <a:rPr lang="vi-VN" sz="2400" dirty="0">
                <a:solidFill>
                  <a:schemeClr val="tx1"/>
                </a:solidFill>
                <a:latin typeface="+mj-lt"/>
              </a:rPr>
              <a:t> </a:t>
            </a:r>
            <a:r>
              <a:rPr lang="vi-VN" sz="2400" dirty="0" err="1">
                <a:solidFill>
                  <a:schemeClr val="tx1"/>
                </a:solidFill>
                <a:latin typeface="+mj-lt"/>
              </a:rPr>
              <a:t>hạt</a:t>
            </a:r>
            <a:r>
              <a:rPr lang="vi-VN" sz="2400" dirty="0">
                <a:solidFill>
                  <a:schemeClr val="tx1"/>
                </a:solidFill>
                <a:latin typeface="+mj-lt"/>
              </a:rPr>
              <a:t> </a:t>
            </a:r>
            <a:r>
              <a:rPr lang="vi-VN" sz="2400" dirty="0" err="1">
                <a:solidFill>
                  <a:schemeClr val="tx1"/>
                </a:solidFill>
                <a:latin typeface="+mj-lt"/>
              </a:rPr>
              <a:t>mài</a:t>
            </a:r>
            <a:r>
              <a:rPr lang="vi-VN" sz="2400" dirty="0">
                <a:solidFill>
                  <a:schemeClr val="tx1"/>
                </a:solidFill>
                <a:latin typeface="+mj-lt"/>
              </a:rPr>
              <a:t/>
            </a:r>
            <a:br>
              <a:rPr lang="vi-VN" sz="2400" dirty="0">
                <a:solidFill>
                  <a:schemeClr val="tx1"/>
                </a:solidFill>
                <a:latin typeface="+mj-lt"/>
              </a:rPr>
            </a:br>
            <a:r>
              <a:rPr lang="vi-VN" sz="2400" dirty="0">
                <a:solidFill>
                  <a:schemeClr val="tx1"/>
                </a:solidFill>
                <a:latin typeface="+mj-lt"/>
              </a:rPr>
              <a:t>- </a:t>
            </a:r>
            <a:r>
              <a:rPr lang="vi-VN" sz="2400" dirty="0" err="1">
                <a:solidFill>
                  <a:schemeClr val="tx1"/>
                </a:solidFill>
                <a:latin typeface="+mj-lt"/>
              </a:rPr>
              <a:t>Rỉ</a:t>
            </a:r>
            <a:r>
              <a:rPr lang="vi-VN" sz="2400" dirty="0">
                <a:solidFill>
                  <a:schemeClr val="tx1"/>
                </a:solidFill>
                <a:latin typeface="+mj-lt"/>
              </a:rPr>
              <a:t> </a:t>
            </a:r>
            <a:r>
              <a:rPr lang="vi-VN" sz="2400" dirty="0" err="1">
                <a:solidFill>
                  <a:schemeClr val="tx1"/>
                </a:solidFill>
                <a:latin typeface="+mj-lt"/>
              </a:rPr>
              <a:t>sét</a:t>
            </a:r>
            <a:r>
              <a:rPr lang="vi-VN" sz="2400" dirty="0">
                <a:solidFill>
                  <a:schemeClr val="tx1"/>
                </a:solidFill>
                <a:latin typeface="+mj-lt"/>
              </a:rPr>
              <a:t> quay </a:t>
            </a:r>
            <a:r>
              <a:rPr lang="vi-VN" sz="2400" dirty="0" err="1">
                <a:solidFill>
                  <a:schemeClr val="tx1"/>
                </a:solidFill>
                <a:latin typeface="+mj-lt"/>
              </a:rPr>
              <a:t>trở</a:t>
            </a:r>
            <a:r>
              <a:rPr lang="vi-VN" sz="2400" dirty="0">
                <a:solidFill>
                  <a:schemeClr val="tx1"/>
                </a:solidFill>
                <a:latin typeface="+mj-lt"/>
              </a:rPr>
              <a:t> </a:t>
            </a:r>
            <a:r>
              <a:rPr lang="vi-VN" sz="2400" dirty="0" err="1">
                <a:solidFill>
                  <a:schemeClr val="tx1"/>
                </a:solidFill>
                <a:latin typeface="+mj-lt"/>
              </a:rPr>
              <a:t>lại</a:t>
            </a:r>
            <a:r>
              <a:rPr lang="vi-VN" sz="2400" dirty="0">
                <a:solidFill>
                  <a:schemeClr val="tx1"/>
                </a:solidFill>
                <a:latin typeface="+mj-lt"/>
              </a:rPr>
              <a:t/>
            </a:r>
            <a:br>
              <a:rPr lang="vi-VN" sz="2400" dirty="0">
                <a:solidFill>
                  <a:schemeClr val="tx1"/>
                </a:solidFill>
                <a:latin typeface="+mj-lt"/>
              </a:rPr>
            </a:br>
            <a:r>
              <a:rPr lang="vi-VN" sz="2400" dirty="0">
                <a:solidFill>
                  <a:schemeClr val="tx1"/>
                </a:solidFill>
                <a:latin typeface="+mj-lt"/>
              </a:rPr>
              <a:t>- </a:t>
            </a:r>
            <a:r>
              <a:rPr lang="vi-VN" sz="2400" dirty="0" err="1">
                <a:solidFill>
                  <a:schemeClr val="tx1"/>
                </a:solidFill>
                <a:latin typeface="+mj-lt"/>
              </a:rPr>
              <a:t>Lãng</a:t>
            </a:r>
            <a:r>
              <a:rPr lang="vi-VN" sz="2400" dirty="0">
                <a:solidFill>
                  <a:schemeClr val="tx1"/>
                </a:solidFill>
                <a:latin typeface="+mj-lt"/>
              </a:rPr>
              <a:t> </a:t>
            </a:r>
            <a:r>
              <a:rPr lang="vi-VN" sz="2400" dirty="0" err="1">
                <a:solidFill>
                  <a:schemeClr val="tx1"/>
                </a:solidFill>
                <a:latin typeface="+mj-lt"/>
              </a:rPr>
              <a:t>phí</a:t>
            </a:r>
            <a:r>
              <a:rPr lang="vi-VN" sz="2400" dirty="0">
                <a:solidFill>
                  <a:schemeClr val="tx1"/>
                </a:solidFill>
                <a:latin typeface="+mj-lt"/>
              </a:rPr>
              <a:t> </a:t>
            </a:r>
            <a:r>
              <a:rPr lang="vi-VN" sz="2400" dirty="0" err="1">
                <a:solidFill>
                  <a:schemeClr val="tx1"/>
                </a:solidFill>
                <a:latin typeface="+mj-lt"/>
              </a:rPr>
              <a:t>nước</a:t>
            </a:r>
            <a:endParaRPr lang="vi-VN" sz="2400" dirty="0">
              <a:solidFill>
                <a:schemeClr val="tx1"/>
              </a:solidFill>
              <a:latin typeface="+mj-lt"/>
            </a:endParaRPr>
          </a:p>
          <a:p>
            <a:pPr algn="just" fontAlgn="base"/>
            <a:endParaRPr lang="vi-VN" sz="2500" dirty="0">
              <a:solidFill>
                <a:schemeClr val="tx1"/>
              </a:solidFill>
              <a:latin typeface="+mj-lt"/>
            </a:endParaRPr>
          </a:p>
          <a:p>
            <a:pPr algn="just" fontAlgn="base"/>
            <a:endParaRPr lang="vi-VN" sz="2500" b="1" dirty="0">
              <a:solidFill>
                <a:schemeClr val="tx1"/>
              </a:solidFill>
              <a:latin typeface="+mj-lt"/>
            </a:endParaRPr>
          </a:p>
          <a:p>
            <a:pPr algn="just" fontAlgn="base"/>
            <a:endParaRPr lang="vi-VN" sz="2500" b="1" dirty="0">
              <a:solidFill>
                <a:schemeClr val="tx1"/>
              </a:solidFill>
              <a:latin typeface="+mj-lt"/>
            </a:endParaRPr>
          </a:p>
          <a:p>
            <a:pPr algn="just" fontAlgn="base"/>
            <a:endParaRPr sz="2500" dirty="0">
              <a:solidFill>
                <a:schemeClr val="tx1"/>
              </a:solidFill>
              <a:latin typeface="+mj-lt"/>
              <a:ea typeface="Arial"/>
              <a:cs typeface="Arial"/>
              <a:sym typeface="Arial"/>
            </a:endParaRPr>
          </a:p>
        </p:txBody>
      </p:sp>
      <p:pic>
        <p:nvPicPr>
          <p:cNvPr id="109" name="Google Shape;109;p6"/>
          <p:cNvPicPr preferRelativeResize="0"/>
          <p:nvPr/>
        </p:nvPicPr>
        <p:blipFill rotWithShape="1">
          <a:blip r:embed="rId3">
            <a:alphaModFix/>
          </a:blip>
          <a:srcRect t="26788" b="25712"/>
          <a:stretch/>
        </p:blipFill>
        <p:spPr>
          <a:xfrm>
            <a:off x="228600" y="120186"/>
            <a:ext cx="2167128" cy="102938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DE2C4B-1AA4-4B68-9E32-A0DE900EE70F}"/>
              </a:ext>
            </a:extLst>
          </p:cNvPr>
          <p:cNvSpPr>
            <a:spLocks noGrp="1"/>
          </p:cNvSpPr>
          <p:nvPr>
            <p:ph type="title"/>
          </p:nvPr>
        </p:nvSpPr>
        <p:spPr>
          <a:xfrm>
            <a:off x="449233" y="1475224"/>
            <a:ext cx="7393505" cy="769441"/>
          </a:xfrm>
        </p:spPr>
        <p:txBody>
          <a:bodyPr/>
          <a:lstStyle/>
          <a:p>
            <a:r>
              <a:rPr lang="vi-VN" sz="2500" i="0" dirty="0">
                <a:solidFill>
                  <a:srgbClr val="333333"/>
                </a:solidFill>
                <a:effectLst/>
                <a:latin typeface="+mj-lt"/>
              </a:rPr>
              <a:t>Hệ thống khí nén tạo áp lực: Tạo khí nén lên đầu súng phun</a:t>
            </a:r>
            <a:r>
              <a:rPr lang="vi-VN" sz="2500" dirty="0">
                <a:latin typeface="+mj-lt"/>
              </a:rPr>
              <a:t/>
            </a:r>
            <a:br>
              <a:rPr lang="vi-VN" sz="2500" dirty="0">
                <a:latin typeface="+mj-lt"/>
              </a:rPr>
            </a:br>
            <a:endParaRPr lang="vi-VN" sz="2500" dirty="0"/>
          </a:p>
        </p:txBody>
      </p:sp>
      <p:pic>
        <p:nvPicPr>
          <p:cNvPr id="6" name="Picture 5">
            <a:extLst>
              <a:ext uri="{FF2B5EF4-FFF2-40B4-BE49-F238E27FC236}">
                <a16:creationId xmlns:a16="http://schemas.microsoft.com/office/drawing/2014/main" id="{CA6FB1A9-ADFC-4D53-9E84-463254877B2D}"/>
              </a:ext>
            </a:extLst>
          </p:cNvPr>
          <p:cNvPicPr>
            <a:picLocks noChangeAspect="1"/>
          </p:cNvPicPr>
          <p:nvPr/>
        </p:nvPicPr>
        <p:blipFill>
          <a:blip r:embed="rId2"/>
          <a:stretch>
            <a:fillRect/>
          </a:stretch>
        </p:blipFill>
        <p:spPr>
          <a:xfrm>
            <a:off x="5029200" y="3429000"/>
            <a:ext cx="2620107" cy="3253153"/>
          </a:xfrm>
          <a:prstGeom prst="rect">
            <a:avLst/>
          </a:prstGeom>
        </p:spPr>
      </p:pic>
      <p:pic>
        <p:nvPicPr>
          <p:cNvPr id="8" name="Picture 7">
            <a:extLst>
              <a:ext uri="{FF2B5EF4-FFF2-40B4-BE49-F238E27FC236}">
                <a16:creationId xmlns:a16="http://schemas.microsoft.com/office/drawing/2014/main" id="{42B45554-9505-4EB0-A6ED-F9AC8FB96E36}"/>
              </a:ext>
            </a:extLst>
          </p:cNvPr>
          <p:cNvPicPr>
            <a:picLocks noChangeAspect="1"/>
          </p:cNvPicPr>
          <p:nvPr/>
        </p:nvPicPr>
        <p:blipFill>
          <a:blip r:embed="rId3"/>
          <a:stretch>
            <a:fillRect/>
          </a:stretch>
        </p:blipFill>
        <p:spPr>
          <a:xfrm>
            <a:off x="506207" y="5385173"/>
            <a:ext cx="3892990" cy="1341796"/>
          </a:xfrm>
          <a:prstGeom prst="rect">
            <a:avLst/>
          </a:prstGeom>
        </p:spPr>
      </p:pic>
      <p:pic>
        <p:nvPicPr>
          <p:cNvPr id="9" name="Google Shape;123;p8">
            <a:extLst>
              <a:ext uri="{FF2B5EF4-FFF2-40B4-BE49-F238E27FC236}">
                <a16:creationId xmlns:a16="http://schemas.microsoft.com/office/drawing/2014/main" id="{96D4C2BC-0E8C-4339-963B-8248D0632C80}"/>
              </a:ext>
            </a:extLst>
          </p:cNvPr>
          <p:cNvPicPr preferRelativeResize="0"/>
          <p:nvPr/>
        </p:nvPicPr>
        <p:blipFill rotWithShape="1">
          <a:blip r:embed="rId4">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385536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774F9-3B45-40FC-A8B4-CEEAC9D846E6}"/>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Nguyên lý hoạt động </a:t>
            </a:r>
          </a:p>
        </p:txBody>
      </p:sp>
      <p:sp>
        <p:nvSpPr>
          <p:cNvPr id="4" name="Text Placeholder 3">
            <a:extLst>
              <a:ext uri="{FF2B5EF4-FFF2-40B4-BE49-F238E27FC236}">
                <a16:creationId xmlns:a16="http://schemas.microsoft.com/office/drawing/2014/main" id="{FE333973-F7B8-411D-87C6-96D8635D8F5D}"/>
              </a:ext>
            </a:extLst>
          </p:cNvPr>
          <p:cNvSpPr>
            <a:spLocks noGrp="1"/>
          </p:cNvSpPr>
          <p:nvPr>
            <p:ph type="body" idx="1"/>
          </p:nvPr>
        </p:nvSpPr>
        <p:spPr>
          <a:xfrm>
            <a:off x="621306" y="2835670"/>
            <a:ext cx="7239018" cy="3077766"/>
          </a:xfrm>
        </p:spPr>
        <p:txBody>
          <a:bodyPr/>
          <a:lstStyle/>
          <a:p>
            <a:pPr algn="just"/>
            <a:r>
              <a:rPr lang="vi-VN" sz="2500" i="0" dirty="0">
                <a:solidFill>
                  <a:srgbClr val="333333"/>
                </a:solidFill>
                <a:effectLst/>
                <a:latin typeface="+mj-lt"/>
              </a:rPr>
              <a:t>   Máy phun cát nước sử dụng nguyên lý phun cát cấp áp lực để thực hiện việc phun cát. Nguyên liệu gồm </a:t>
            </a:r>
            <a:r>
              <a:rPr lang="vi-VN" sz="2500" i="0" u="none" strike="noStrike" dirty="0">
                <a:solidFill>
                  <a:schemeClr val="tx1"/>
                </a:solidFill>
                <a:effectLst/>
                <a:latin typeface="+mj-lt"/>
              </a:rPr>
              <a:t>hạt mài và nước được </a:t>
            </a:r>
            <a:r>
              <a:rPr lang="vi-VN" sz="2500" dirty="0">
                <a:solidFill>
                  <a:schemeClr val="tx1"/>
                </a:solidFill>
                <a:latin typeface="+mj-lt"/>
              </a:rPr>
              <a:t>cung cấp</a:t>
            </a:r>
            <a:r>
              <a:rPr lang="vi-VN" sz="2500" i="0" u="none" strike="noStrike" dirty="0">
                <a:solidFill>
                  <a:schemeClr val="tx1"/>
                </a:solidFill>
                <a:effectLst/>
                <a:latin typeface="+mj-lt"/>
              </a:rPr>
              <a:t> tạo nên áp lực khi phun. </a:t>
            </a:r>
          </a:p>
          <a:p>
            <a:pPr algn="just"/>
            <a:r>
              <a:rPr lang="vi-VN" sz="2500" dirty="0">
                <a:solidFill>
                  <a:schemeClr val="tx1"/>
                </a:solidFill>
                <a:latin typeface="+mj-lt"/>
              </a:rPr>
              <a:t>   </a:t>
            </a:r>
            <a:r>
              <a:rPr lang="vi-VN" sz="2500" i="0" dirty="0">
                <a:solidFill>
                  <a:srgbClr val="333333"/>
                </a:solidFill>
                <a:effectLst/>
                <a:latin typeface="+mj-lt"/>
              </a:rPr>
              <a:t>Với áp lực của súng phun, tạo nên sự cọ xát, va chạm vào bề mặt vật thể, lấy đi những gỉ sét, cặn bẩn, giúp công đoạn tiếp theo đạt có sự đồng nhất và đạt độ thẩm mỹ cao.</a:t>
            </a:r>
            <a:endParaRPr lang="vi-VN" sz="2500" dirty="0"/>
          </a:p>
        </p:txBody>
      </p:sp>
      <p:pic>
        <p:nvPicPr>
          <p:cNvPr id="5" name="Google Shape;123;p8">
            <a:extLst>
              <a:ext uri="{FF2B5EF4-FFF2-40B4-BE49-F238E27FC236}">
                <a16:creationId xmlns:a16="http://schemas.microsoft.com/office/drawing/2014/main" id="{E0DEE8AA-7563-4845-B30A-847D18ACCDF8}"/>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453385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3E1360-2FB5-47CC-9DEF-3102D68537CB}"/>
              </a:ext>
            </a:extLst>
          </p:cNvPr>
          <p:cNvSpPr>
            <a:spLocks noGrp="1"/>
          </p:cNvSpPr>
          <p:nvPr>
            <p:ph type="title"/>
          </p:nvPr>
        </p:nvSpPr>
        <p:spPr>
          <a:xfrm>
            <a:off x="621219" y="1281794"/>
            <a:ext cx="8815960" cy="384721"/>
          </a:xfrm>
        </p:spPr>
        <p:txBody>
          <a:bodyPr/>
          <a:lstStyle/>
          <a:p>
            <a:r>
              <a:rPr lang="vi-VN" sz="2500" b="1" dirty="0">
                <a:solidFill>
                  <a:schemeClr val="tx1"/>
                </a:solidFill>
                <a:latin typeface="+mj-lt"/>
              </a:rPr>
              <a:t>Lợi ích của phun cát ướt</a:t>
            </a:r>
          </a:p>
        </p:txBody>
      </p:sp>
      <p:sp>
        <p:nvSpPr>
          <p:cNvPr id="4" name="Text Placeholder 3">
            <a:extLst>
              <a:ext uri="{FF2B5EF4-FFF2-40B4-BE49-F238E27FC236}">
                <a16:creationId xmlns:a16="http://schemas.microsoft.com/office/drawing/2014/main" id="{BF9A13EC-0F74-4638-8955-F9156E6B8CEF}"/>
              </a:ext>
            </a:extLst>
          </p:cNvPr>
          <p:cNvSpPr>
            <a:spLocks noGrp="1"/>
          </p:cNvSpPr>
          <p:nvPr>
            <p:ph type="body" idx="1"/>
          </p:nvPr>
        </p:nvSpPr>
        <p:spPr>
          <a:xfrm>
            <a:off x="502518" y="1666515"/>
            <a:ext cx="8815789" cy="5770811"/>
          </a:xfrm>
        </p:spPr>
        <p:txBody>
          <a:bodyPr/>
          <a:lstStyle/>
          <a:p>
            <a:pPr marL="439738" indent="-439738">
              <a:lnSpc>
                <a:spcPct val="150000"/>
              </a:lnSpc>
            </a:pPr>
            <a:r>
              <a:rPr lang="vi-VN" sz="2500" dirty="0">
                <a:latin typeface="+mj-lt"/>
                <a:ea typeface="Times New Roman" panose="02020603050405020304" pitchFamily="18" charset="0"/>
                <a:cs typeface="Arial" panose="020B0604020202020204" pitchFamily="34" charset="0"/>
              </a:rPr>
              <a:t>- </a:t>
            </a:r>
            <a:r>
              <a:rPr lang="vi-VN" sz="2500" dirty="0">
                <a:effectLst/>
                <a:latin typeface="+mj-lt"/>
                <a:ea typeface="Times New Roman" panose="02020603050405020304" pitchFamily="18" charset="0"/>
                <a:cs typeface="Arial" panose="020B0604020202020204" pitchFamily="34" charset="0"/>
              </a:rPr>
              <a:t>Cải thiện rất nhiều cho vấn đề Ô nhiễm bụi môi trường và giảm</a:t>
            </a:r>
          </a:p>
          <a:p>
            <a:pPr marL="228600" marR="219710" algn="just">
              <a:lnSpc>
                <a:spcPct val="150000"/>
              </a:lnSpc>
              <a:spcAft>
                <a:spcPts val="0"/>
              </a:spcAft>
            </a:pPr>
            <a:r>
              <a:rPr lang="vi-VN" sz="2500" dirty="0">
                <a:effectLst/>
                <a:latin typeface="+mj-lt"/>
                <a:ea typeface="Times New Roman" panose="02020603050405020304" pitchFamily="18" charset="0"/>
                <a:cs typeface="Arial" panose="020B0604020202020204" pitchFamily="34" charset="0"/>
              </a:rPr>
              <a:t>nguy cơ sức khỏe cho người lao động.</a:t>
            </a:r>
            <a:endParaRPr lang="vi-VN" sz="2500" dirty="0">
              <a:latin typeface="+mj-lt"/>
              <a:ea typeface="Times New Roman" panose="02020603050405020304" pitchFamily="18" charset="0"/>
              <a:cs typeface="Arial" panose="020B0604020202020204" pitchFamily="34" charset="0"/>
            </a:endParaRPr>
          </a:p>
          <a:p>
            <a:pPr marL="228600" marR="219710" algn="just">
              <a:lnSpc>
                <a:spcPct val="150000"/>
              </a:lnSpc>
              <a:spcAft>
                <a:spcPts val="0"/>
              </a:spcAft>
            </a:pPr>
            <a:r>
              <a:rPr lang="vi-VN" sz="2500" dirty="0">
                <a:effectLst/>
                <a:latin typeface="+mj-lt"/>
                <a:ea typeface="Times New Roman" panose="02020603050405020304" pitchFamily="18" charset="0"/>
                <a:cs typeface="Arial" panose="020B0604020202020204" pitchFamily="34" charset="0"/>
              </a:rPr>
              <a:t>- Không cần phải trang bị thiết bị thông gió loại bỏ bụi và buồng</a:t>
            </a:r>
          </a:p>
          <a:p>
            <a:pPr marL="228600" marR="219710" algn="just">
              <a:lnSpc>
                <a:spcPct val="150000"/>
              </a:lnSpc>
              <a:spcAft>
                <a:spcPts val="0"/>
              </a:spcAft>
            </a:pPr>
            <a:r>
              <a:rPr lang="vi-VN" sz="2500" dirty="0">
                <a:effectLst/>
                <a:latin typeface="+mj-lt"/>
                <a:ea typeface="Times New Roman" panose="02020603050405020304" pitchFamily="18" charset="0"/>
                <a:cs typeface="Arial" panose="020B0604020202020204" pitchFamily="34" charset="0"/>
              </a:rPr>
              <a:t>phun bi độc lập, có thể lắp đặt trực tiếp trên dây chuyền sản xuất.</a:t>
            </a:r>
          </a:p>
          <a:p>
            <a:pPr marL="228600" marR="219710" algn="just">
              <a:lnSpc>
                <a:spcPct val="150000"/>
              </a:lnSpc>
              <a:spcAft>
                <a:spcPts val="0"/>
              </a:spcAft>
            </a:pPr>
            <a:r>
              <a:rPr lang="vi-VN" sz="2500" dirty="0">
                <a:latin typeface="+mj-lt"/>
                <a:ea typeface="Times New Roman" panose="02020603050405020304" pitchFamily="18" charset="0"/>
                <a:cs typeface="Arial" panose="020B0604020202020204" pitchFamily="34" charset="0"/>
              </a:rPr>
              <a:t>- </a:t>
            </a:r>
            <a:r>
              <a:rPr lang="vi-VN" sz="2500" dirty="0">
                <a:effectLst/>
                <a:latin typeface="+mj-lt"/>
                <a:ea typeface="Times New Roman" panose="02020603050405020304" pitchFamily="18" charset="0"/>
                <a:cs typeface="Arial" panose="020B0604020202020204" pitchFamily="34" charset="0"/>
              </a:rPr>
              <a:t>Bề mặt của phôi sẽ được làm cứng sau khi phun để cải thiện khả</a:t>
            </a:r>
          </a:p>
          <a:p>
            <a:pPr marL="228600" marR="219710" algn="just">
              <a:lnSpc>
                <a:spcPct val="150000"/>
              </a:lnSpc>
              <a:spcAft>
                <a:spcPts val="0"/>
              </a:spcAft>
            </a:pPr>
            <a:r>
              <a:rPr lang="vi-VN" sz="2500" dirty="0">
                <a:effectLst/>
                <a:latin typeface="+mj-lt"/>
                <a:ea typeface="Times New Roman" panose="02020603050405020304" pitchFamily="18" charset="0"/>
                <a:cs typeface="Arial" panose="020B0604020202020204" pitchFamily="34" charset="0"/>
              </a:rPr>
              <a:t>năng chống mài mòn và độ bền mỏi.</a:t>
            </a:r>
            <a:endParaRPr lang="vi-VN" sz="2500" dirty="0">
              <a:latin typeface="+mj-lt"/>
              <a:ea typeface="Times New Roman" panose="02020603050405020304" pitchFamily="18" charset="0"/>
              <a:cs typeface="Arial" panose="020B0604020202020204" pitchFamily="34" charset="0"/>
            </a:endParaRPr>
          </a:p>
          <a:p>
            <a:pPr marL="0" marR="219710" indent="0" algn="just">
              <a:lnSpc>
                <a:spcPct val="150000"/>
              </a:lnSpc>
              <a:spcAft>
                <a:spcPts val="0"/>
              </a:spcAft>
            </a:pPr>
            <a:r>
              <a:rPr lang="vi-VN" sz="2500" dirty="0">
                <a:effectLst/>
                <a:latin typeface="+mj-lt"/>
                <a:ea typeface="Times New Roman" panose="02020603050405020304" pitchFamily="18" charset="0"/>
                <a:cs typeface="Arial" panose="020B0604020202020204" pitchFamily="34" charset="0"/>
              </a:rPr>
              <a:t>- Trong quá trình gia công, vật tư mài có thể được sử dụng tuần hoàn</a:t>
            </a:r>
            <a:r>
              <a:rPr lang="vi-VN" sz="2500" dirty="0">
                <a:latin typeface="+mj-lt"/>
                <a:ea typeface="Times New Roman" panose="02020603050405020304" pitchFamily="18" charset="0"/>
                <a:cs typeface="Arial" panose="020B0604020202020204" pitchFamily="34" charset="0"/>
              </a:rPr>
              <a:t> </a:t>
            </a:r>
            <a:r>
              <a:rPr lang="vi-VN" sz="2500" dirty="0">
                <a:effectLst/>
                <a:latin typeface="+mj-lt"/>
                <a:ea typeface="Times New Roman" panose="02020603050405020304" pitchFamily="18" charset="0"/>
                <a:cs typeface="Arial" panose="020B0604020202020204" pitchFamily="34" charset="0"/>
              </a:rPr>
              <a:t>và lượng tiêu hao ít.</a:t>
            </a:r>
            <a:endParaRPr lang="vi-VN" sz="2500" dirty="0">
              <a:latin typeface="+mj-lt"/>
              <a:ea typeface="Times New Roman" panose="02020603050405020304" pitchFamily="18" charset="0"/>
              <a:cs typeface="Arial" panose="020B0604020202020204" pitchFamily="34" charset="0"/>
            </a:endParaRPr>
          </a:p>
          <a:p>
            <a:pPr marL="228600" marR="219710" algn="just">
              <a:lnSpc>
                <a:spcPct val="150000"/>
              </a:lnSpc>
              <a:spcAft>
                <a:spcPts val="0"/>
              </a:spcAft>
            </a:pPr>
            <a:r>
              <a:rPr lang="vi-VN" sz="2500" dirty="0">
                <a:effectLst/>
                <a:latin typeface="+mj-lt"/>
                <a:ea typeface="Times New Roman" panose="02020603050405020304" pitchFamily="18" charset="0"/>
                <a:cs typeface="Arial" panose="020B0604020202020204" pitchFamily="34" charset="0"/>
              </a:rPr>
              <a:t>- Các bộ phận chính của máy có tuổi thọ dài và dễ bảo trì.</a:t>
            </a:r>
            <a:endParaRPr lang="vi-VN" sz="2500" dirty="0">
              <a:effectLst/>
              <a:latin typeface="+mj-lt"/>
              <a:ea typeface="Calibri" panose="020F0502020204030204" pitchFamily="34" charset="0"/>
              <a:cs typeface="Arial" panose="020B0604020202020204" pitchFamily="34" charset="0"/>
            </a:endParaRPr>
          </a:p>
          <a:p>
            <a:pPr>
              <a:lnSpc>
                <a:spcPct val="150000"/>
              </a:lnSpc>
            </a:pPr>
            <a:endParaRPr lang="vi-VN" sz="2500" dirty="0">
              <a:latin typeface="+mj-lt"/>
            </a:endParaRPr>
          </a:p>
        </p:txBody>
      </p:sp>
      <p:pic>
        <p:nvPicPr>
          <p:cNvPr id="5" name="Google Shape;123;p8">
            <a:extLst>
              <a:ext uri="{FF2B5EF4-FFF2-40B4-BE49-F238E27FC236}">
                <a16:creationId xmlns:a16="http://schemas.microsoft.com/office/drawing/2014/main" id="{FF68316A-1534-4481-A4E4-20AAEE6CB44C}"/>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5131065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96"/>
        <p:cNvGrpSpPr/>
        <p:nvPr/>
      </p:nvGrpSpPr>
      <p:grpSpPr>
        <a:xfrm>
          <a:off x="0" y="0"/>
          <a:ext cx="0" cy="0"/>
          <a:chOff x="0" y="0"/>
          <a:chExt cx="0" cy="0"/>
        </a:xfrm>
      </p:grpSpPr>
      <p:grpSp>
        <p:nvGrpSpPr>
          <p:cNvPr id="197" name="Google Shape;197;p17"/>
          <p:cNvGrpSpPr/>
          <p:nvPr/>
        </p:nvGrpSpPr>
        <p:grpSpPr>
          <a:xfrm>
            <a:off x="6121908" y="1057655"/>
            <a:ext cx="3937000" cy="5659121"/>
            <a:chOff x="6121908" y="1057655"/>
            <a:chExt cx="3937000" cy="5659121"/>
          </a:xfrm>
        </p:grpSpPr>
        <p:sp>
          <p:nvSpPr>
            <p:cNvPr id="198" name="Google Shape;198;p17"/>
            <p:cNvSpPr/>
            <p:nvPr/>
          </p:nvSpPr>
          <p:spPr>
            <a:xfrm>
              <a:off x="7728204" y="1057655"/>
              <a:ext cx="1013460" cy="5659120"/>
            </a:xfrm>
            <a:custGeom>
              <a:avLst/>
              <a:gdLst/>
              <a:ahLst/>
              <a:cxnLst/>
              <a:rect l="l" t="t" r="r" b="b"/>
              <a:pathLst>
                <a:path w="1013459" h="5659120" extrusionOk="0">
                  <a:moveTo>
                    <a:pt x="1013459" y="5658612"/>
                  </a:moveTo>
                  <a:lnTo>
                    <a:pt x="1005839" y="5658612"/>
                  </a:lnTo>
                  <a:lnTo>
                    <a:pt x="0" y="1526"/>
                  </a:lnTo>
                  <a:lnTo>
                    <a:pt x="0" y="0"/>
                  </a:lnTo>
                  <a:lnTo>
                    <a:pt x="7619" y="0"/>
                  </a:lnTo>
                  <a:lnTo>
                    <a:pt x="1013459" y="565861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7"/>
            <p:cNvSpPr/>
            <p:nvPr/>
          </p:nvSpPr>
          <p:spPr>
            <a:xfrm>
              <a:off x="6121908" y="4090416"/>
              <a:ext cx="3937000" cy="2626360"/>
            </a:xfrm>
            <a:custGeom>
              <a:avLst/>
              <a:gdLst/>
              <a:ahLst/>
              <a:cxnLst/>
              <a:rect l="l" t="t" r="r" b="b"/>
              <a:pathLst>
                <a:path w="3937000" h="2626359" extrusionOk="0">
                  <a:moveTo>
                    <a:pt x="10668" y="2625851"/>
                  </a:moveTo>
                  <a:lnTo>
                    <a:pt x="0" y="2625851"/>
                  </a:lnTo>
                  <a:lnTo>
                    <a:pt x="0" y="2624327"/>
                  </a:lnTo>
                  <a:lnTo>
                    <a:pt x="3047" y="2622804"/>
                  </a:lnTo>
                  <a:lnTo>
                    <a:pt x="3931919" y="1524"/>
                  </a:lnTo>
                  <a:lnTo>
                    <a:pt x="3934967" y="0"/>
                  </a:lnTo>
                  <a:lnTo>
                    <a:pt x="3936491" y="1524"/>
                  </a:lnTo>
                  <a:lnTo>
                    <a:pt x="3936492" y="9143"/>
                  </a:lnTo>
                  <a:lnTo>
                    <a:pt x="10668" y="2625851"/>
                  </a:ln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p:nvPr/>
          </p:nvSpPr>
          <p:spPr>
            <a:xfrm>
              <a:off x="7575804" y="1057655"/>
              <a:ext cx="2481580" cy="5659120"/>
            </a:xfrm>
            <a:custGeom>
              <a:avLst/>
              <a:gdLst/>
              <a:ahLst/>
              <a:cxnLst/>
              <a:rect l="l" t="t" r="r" b="b"/>
              <a:pathLst>
                <a:path w="2481579" h="5659120" extrusionOk="0">
                  <a:moveTo>
                    <a:pt x="2481071" y="5658612"/>
                  </a:moveTo>
                  <a:lnTo>
                    <a:pt x="0" y="5658612"/>
                  </a:lnTo>
                  <a:lnTo>
                    <a:pt x="1685252" y="0"/>
                  </a:lnTo>
                  <a:lnTo>
                    <a:pt x="2481071" y="0"/>
                  </a:lnTo>
                  <a:lnTo>
                    <a:pt x="2481071" y="5658612"/>
                  </a:lnTo>
                  <a:close/>
                </a:path>
              </a:pathLst>
            </a:custGeom>
            <a:solidFill>
              <a:srgbClr val="90C126">
                <a:alpha val="2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7"/>
            <p:cNvSpPr/>
            <p:nvPr/>
          </p:nvSpPr>
          <p:spPr>
            <a:xfrm>
              <a:off x="7924350" y="1057655"/>
              <a:ext cx="2134235" cy="5659120"/>
            </a:xfrm>
            <a:custGeom>
              <a:avLst/>
              <a:gdLst/>
              <a:ahLst/>
              <a:cxnLst/>
              <a:rect l="l" t="t" r="r" b="b"/>
              <a:pathLst>
                <a:path w="2134234" h="5659120" extrusionOk="0">
                  <a:moveTo>
                    <a:pt x="2134049" y="5658612"/>
                  </a:moveTo>
                  <a:lnTo>
                    <a:pt x="997145" y="5658612"/>
                  </a:lnTo>
                  <a:lnTo>
                    <a:pt x="0" y="0"/>
                  </a:lnTo>
                  <a:lnTo>
                    <a:pt x="2134049" y="0"/>
                  </a:lnTo>
                  <a:lnTo>
                    <a:pt x="2134049" y="5658612"/>
                  </a:lnTo>
                  <a:close/>
                </a:path>
              </a:pathLst>
            </a:custGeom>
            <a:solidFill>
              <a:srgbClr val="90C126">
                <a:alpha val="1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7"/>
            <p:cNvSpPr/>
            <p:nvPr/>
          </p:nvSpPr>
          <p:spPr>
            <a:xfrm>
              <a:off x="7370064" y="3572255"/>
              <a:ext cx="2688590" cy="3144520"/>
            </a:xfrm>
            <a:custGeom>
              <a:avLst/>
              <a:gdLst/>
              <a:ahLst/>
              <a:cxnLst/>
              <a:rect l="l" t="t" r="r" b="b"/>
              <a:pathLst>
                <a:path w="2688590" h="3144520" extrusionOk="0">
                  <a:moveTo>
                    <a:pt x="2688336" y="3144012"/>
                  </a:moveTo>
                  <a:lnTo>
                    <a:pt x="0" y="3144012"/>
                  </a:lnTo>
                  <a:lnTo>
                    <a:pt x="2688336" y="0"/>
                  </a:lnTo>
                  <a:lnTo>
                    <a:pt x="2688336" y="3144012"/>
                  </a:lnTo>
                  <a:close/>
                </a:path>
              </a:pathLst>
            </a:custGeom>
            <a:solidFill>
              <a:srgbClr val="54A021">
                <a:alpha val="7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7"/>
            <p:cNvSpPr/>
            <p:nvPr/>
          </p:nvSpPr>
          <p:spPr>
            <a:xfrm>
              <a:off x="7704489" y="1057655"/>
              <a:ext cx="2352675" cy="5659120"/>
            </a:xfrm>
            <a:custGeom>
              <a:avLst/>
              <a:gdLst/>
              <a:ahLst/>
              <a:cxnLst/>
              <a:rect l="l" t="t" r="r" b="b"/>
              <a:pathLst>
                <a:path w="2352675" h="5659120" extrusionOk="0">
                  <a:moveTo>
                    <a:pt x="2352387" y="5658612"/>
                  </a:moveTo>
                  <a:lnTo>
                    <a:pt x="2035395" y="5658612"/>
                  </a:lnTo>
                  <a:lnTo>
                    <a:pt x="0" y="0"/>
                  </a:lnTo>
                  <a:lnTo>
                    <a:pt x="2352387" y="0"/>
                  </a:lnTo>
                  <a:lnTo>
                    <a:pt x="2352387" y="5658612"/>
                  </a:lnTo>
                  <a:close/>
                </a:path>
              </a:pathLst>
            </a:custGeom>
            <a:solidFill>
              <a:srgbClr val="3F7718">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7"/>
            <p:cNvSpPr/>
            <p:nvPr/>
          </p:nvSpPr>
          <p:spPr>
            <a:xfrm>
              <a:off x="8991600" y="1057655"/>
              <a:ext cx="1065530" cy="5659120"/>
            </a:xfrm>
            <a:custGeom>
              <a:avLst/>
              <a:gdLst/>
              <a:ahLst/>
              <a:cxnLst/>
              <a:rect l="l" t="t" r="r" b="b"/>
              <a:pathLst>
                <a:path w="1065529" h="5659120" extrusionOk="0">
                  <a:moveTo>
                    <a:pt x="1065275" y="5658612"/>
                  </a:moveTo>
                  <a:lnTo>
                    <a:pt x="0" y="5658612"/>
                  </a:lnTo>
                  <a:lnTo>
                    <a:pt x="840342" y="0"/>
                  </a:lnTo>
                  <a:lnTo>
                    <a:pt x="1065275" y="0"/>
                  </a:lnTo>
                  <a:lnTo>
                    <a:pt x="1065275" y="5658612"/>
                  </a:lnTo>
                  <a:close/>
                </a:path>
              </a:pathLst>
            </a:custGeom>
            <a:solidFill>
              <a:srgbClr val="BFE474">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7"/>
            <p:cNvSpPr/>
            <p:nvPr/>
          </p:nvSpPr>
          <p:spPr>
            <a:xfrm>
              <a:off x="9026113" y="1057655"/>
              <a:ext cx="1031240" cy="5659120"/>
            </a:xfrm>
            <a:custGeom>
              <a:avLst/>
              <a:gdLst/>
              <a:ahLst/>
              <a:cxnLst/>
              <a:rect l="l" t="t" r="r" b="b"/>
              <a:pathLst>
                <a:path w="1031240" h="5659120" extrusionOk="0">
                  <a:moveTo>
                    <a:pt x="1030762" y="5658612"/>
                  </a:moveTo>
                  <a:lnTo>
                    <a:pt x="914938" y="5658612"/>
                  </a:lnTo>
                  <a:lnTo>
                    <a:pt x="0" y="0"/>
                  </a:lnTo>
                  <a:lnTo>
                    <a:pt x="1030762" y="0"/>
                  </a:lnTo>
                  <a:lnTo>
                    <a:pt x="1030762" y="5658612"/>
                  </a:lnTo>
                  <a:close/>
                </a:path>
              </a:pathLst>
            </a:custGeom>
            <a:solidFill>
              <a:srgbClr val="90C126">
                <a:alpha val="6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7"/>
            <p:cNvSpPr/>
            <p:nvPr/>
          </p:nvSpPr>
          <p:spPr>
            <a:xfrm>
              <a:off x="8557260" y="4020311"/>
              <a:ext cx="1499870" cy="2696210"/>
            </a:xfrm>
            <a:custGeom>
              <a:avLst/>
              <a:gdLst/>
              <a:ahLst/>
              <a:cxnLst/>
              <a:rect l="l" t="t" r="r" b="b"/>
              <a:pathLst>
                <a:path w="1499870" h="2696209" extrusionOk="0">
                  <a:moveTo>
                    <a:pt x="1499615" y="2695956"/>
                  </a:moveTo>
                  <a:lnTo>
                    <a:pt x="0" y="2695956"/>
                  </a:lnTo>
                  <a:lnTo>
                    <a:pt x="1499615" y="0"/>
                  </a:lnTo>
                  <a:lnTo>
                    <a:pt x="1499615" y="2695956"/>
                  </a:lnTo>
                  <a:close/>
                </a:path>
              </a:pathLst>
            </a:custGeom>
            <a:solidFill>
              <a:srgbClr val="90C126">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7" name="Google Shape;207;p17"/>
          <p:cNvSpPr/>
          <p:nvPr/>
        </p:nvSpPr>
        <p:spPr>
          <a:xfrm>
            <a:off x="0" y="1057655"/>
            <a:ext cx="696595" cy="4676140"/>
          </a:xfrm>
          <a:custGeom>
            <a:avLst/>
            <a:gdLst/>
            <a:ahLst/>
            <a:cxnLst/>
            <a:rect l="l" t="t" r="r" b="b"/>
            <a:pathLst>
              <a:path w="696595" h="4676140" extrusionOk="0">
                <a:moveTo>
                  <a:pt x="0" y="4675632"/>
                </a:moveTo>
                <a:lnTo>
                  <a:pt x="0" y="0"/>
                </a:lnTo>
                <a:lnTo>
                  <a:pt x="696468" y="0"/>
                </a:lnTo>
                <a:lnTo>
                  <a:pt x="0" y="4675632"/>
                </a:lnTo>
                <a:close/>
              </a:path>
            </a:pathLst>
          </a:custGeom>
          <a:solidFill>
            <a:srgbClr val="90C126">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17"/>
          <p:cNvSpPr txBox="1"/>
          <p:nvPr/>
        </p:nvSpPr>
        <p:spPr>
          <a:xfrm>
            <a:off x="1070933" y="5368416"/>
            <a:ext cx="6852216" cy="1122097"/>
          </a:xfrm>
          <a:prstGeom prst="rect">
            <a:avLst/>
          </a:prstGeom>
          <a:noFill/>
          <a:ln>
            <a:noFill/>
          </a:ln>
        </p:spPr>
        <p:txBody>
          <a:bodyPr spcFirstLastPara="1" wrap="square" lIns="0" tIns="11425" rIns="0" bIns="0" anchor="t" anchorCtr="0">
            <a:spAutoFit/>
          </a:bodyPr>
          <a:lstStyle/>
          <a:p>
            <a:pPr marL="1013460" marR="5080" lvl="0" indent="-1001394" algn="ctr" rtl="0">
              <a:lnSpc>
                <a:spcPct val="149700"/>
              </a:lnSpc>
              <a:spcBef>
                <a:spcPts val="0"/>
              </a:spcBef>
              <a:spcAft>
                <a:spcPts val="0"/>
              </a:spcAft>
              <a:buNone/>
            </a:pPr>
            <a:r>
              <a:rPr lang="vi-VN" sz="1800" b="1" dirty="0">
                <a:solidFill>
                  <a:schemeClr val="dk2"/>
                </a:solidFill>
                <a:latin typeface="+mj-lt"/>
                <a:ea typeface="Arial"/>
                <a:cs typeface="Arial"/>
                <a:sym typeface="Arial"/>
              </a:rPr>
              <a:t>LEKAR GROUP</a:t>
            </a:r>
            <a:endParaRPr dirty="0">
              <a:latin typeface="+mj-lt"/>
            </a:endParaRPr>
          </a:p>
          <a:p>
            <a:pPr marL="1013460" marR="5080" lvl="0" indent="-1001394" algn="ctr" rtl="0">
              <a:lnSpc>
                <a:spcPct val="149700"/>
              </a:lnSpc>
              <a:spcBef>
                <a:spcPts val="90"/>
              </a:spcBef>
              <a:spcAft>
                <a:spcPts val="0"/>
              </a:spcAft>
              <a:buNone/>
            </a:pPr>
            <a:r>
              <a:rPr lang="vi-VN" sz="1450" b="1" dirty="0">
                <a:solidFill>
                  <a:schemeClr val="dk2"/>
                </a:solidFill>
                <a:latin typeface="+mj-lt"/>
                <a:ea typeface="Arial"/>
                <a:cs typeface="Arial"/>
                <a:sym typeface="Arial"/>
              </a:rPr>
              <a:t>CÔNG TY CỔ PHẦN CÔNG NGHỆ ĐÁNH BÓNG KIM LOẠI LEKA</a:t>
            </a:r>
            <a:endParaRPr dirty="0">
              <a:latin typeface="+mj-lt"/>
            </a:endParaRPr>
          </a:p>
          <a:p>
            <a:pPr marL="1013460" marR="5080" lvl="0" indent="-1001394" algn="ctr" rtl="0">
              <a:lnSpc>
                <a:spcPct val="149700"/>
              </a:lnSpc>
              <a:spcBef>
                <a:spcPts val="90"/>
              </a:spcBef>
              <a:spcAft>
                <a:spcPts val="0"/>
              </a:spcAft>
              <a:buNone/>
            </a:pPr>
            <a:r>
              <a:rPr lang="vi-VN" sz="1450" b="1" dirty="0">
                <a:solidFill>
                  <a:schemeClr val="dk2"/>
                </a:solidFill>
                <a:latin typeface="+mj-lt"/>
                <a:ea typeface="Arial"/>
                <a:cs typeface="Arial"/>
                <a:sym typeface="Arial"/>
              </a:rPr>
              <a:t>CÔNG TY CỔ PHẦN THÁI CRIPTON VIỆT NAM</a:t>
            </a:r>
            <a:endParaRPr sz="1450" dirty="0">
              <a:solidFill>
                <a:schemeClr val="dk2"/>
              </a:solidFill>
              <a:latin typeface="+mj-lt"/>
              <a:ea typeface="Arial"/>
              <a:cs typeface="Arial"/>
              <a:sym typeface="Arial"/>
            </a:endParaRPr>
          </a:p>
        </p:txBody>
      </p:sp>
      <p:pic>
        <p:nvPicPr>
          <p:cNvPr id="209" name="Google Shape;209;p17"/>
          <p:cNvPicPr preferRelativeResize="0"/>
          <p:nvPr/>
        </p:nvPicPr>
        <p:blipFill rotWithShape="1">
          <a:blip r:embed="rId3">
            <a:alphaModFix/>
          </a:blip>
          <a:srcRect t="26788" b="25712"/>
          <a:stretch/>
        </p:blipFill>
        <p:spPr>
          <a:xfrm>
            <a:off x="2598099" y="304800"/>
            <a:ext cx="3914274" cy="1859280"/>
          </a:xfrm>
          <a:prstGeom prst="rect">
            <a:avLst/>
          </a:prstGeom>
          <a:noFill/>
          <a:ln>
            <a:noFill/>
          </a:ln>
        </p:spPr>
      </p:pic>
      <p:sp>
        <p:nvSpPr>
          <p:cNvPr id="210" name="Google Shape;210;p17"/>
          <p:cNvSpPr txBox="1">
            <a:spLocks noGrp="1"/>
          </p:cNvSpPr>
          <p:nvPr>
            <p:ph type="title"/>
          </p:nvPr>
        </p:nvSpPr>
        <p:spPr>
          <a:xfrm>
            <a:off x="1295763" y="2508876"/>
            <a:ext cx="6177171" cy="1236744"/>
          </a:xfrm>
          <a:prstGeom prst="rect">
            <a:avLst/>
          </a:prstGeom>
          <a:noFill/>
          <a:ln>
            <a:noFill/>
          </a:ln>
        </p:spPr>
        <p:txBody>
          <a:bodyPr spcFirstLastPara="1" wrap="square" lIns="0" tIns="17775" rIns="0" bIns="0" anchor="t" anchorCtr="0">
            <a:spAutoFit/>
          </a:bodyPr>
          <a:lstStyle/>
          <a:p>
            <a:pPr marL="12065" marR="5080" lvl="0" indent="0" algn="ctr" rtl="0">
              <a:lnSpc>
                <a:spcPct val="99000"/>
              </a:lnSpc>
              <a:spcBef>
                <a:spcPts val="0"/>
              </a:spcBef>
              <a:spcAft>
                <a:spcPts val="0"/>
              </a:spcAft>
              <a:buNone/>
            </a:pPr>
            <a:r>
              <a:rPr lang="vi-VN" sz="4000" b="1" dirty="0">
                <a:solidFill>
                  <a:srgbClr val="FF0000"/>
                </a:solidFill>
                <a:latin typeface="+mj-lt"/>
                <a:ea typeface="Verdana"/>
                <a:cs typeface="Verdana"/>
                <a:sym typeface="Verdana"/>
              </a:rPr>
              <a:t>PHẦN </a:t>
            </a:r>
            <a:r>
              <a:rPr lang="vi-VN" sz="4000" b="1" dirty="0">
                <a:solidFill>
                  <a:srgbClr val="FF0000"/>
                </a:solidFill>
                <a:latin typeface="+mj-lt"/>
                <a:ea typeface="Verdana"/>
                <a:cs typeface="Verdana"/>
                <a:sym typeface="Verdana"/>
              </a:rPr>
              <a:t>3</a:t>
            </a:r>
            <a:r>
              <a:rPr lang="vi-VN" sz="4000" b="1" dirty="0" smtClean="0">
                <a:solidFill>
                  <a:srgbClr val="FF0000"/>
                </a:solidFill>
                <a:latin typeface="+mj-lt"/>
                <a:ea typeface="Verdana"/>
                <a:cs typeface="Verdana"/>
                <a:sym typeface="Verdana"/>
              </a:rPr>
              <a:t>. </a:t>
            </a:r>
            <a:r>
              <a:rPr lang="vi-VN" sz="4000" b="1" dirty="0" smtClean="0">
                <a:solidFill>
                  <a:srgbClr val="FF0000"/>
                </a:solidFill>
                <a:latin typeface="+mj-lt"/>
                <a:ea typeface="Verdana"/>
                <a:cs typeface="Verdana"/>
                <a:sym typeface="Verdana"/>
              </a:rPr>
              <a:t>CÁC LOẠI VẬT TƯ </a:t>
            </a:r>
            <a:r>
              <a:rPr lang="vi-VN" sz="4000" b="1" dirty="0" smtClean="0">
                <a:solidFill>
                  <a:srgbClr val="FF0000"/>
                </a:solidFill>
                <a:latin typeface="+mj-lt"/>
                <a:ea typeface="Verdana"/>
                <a:cs typeface="Verdana"/>
                <a:sym typeface="Verdana"/>
              </a:rPr>
              <a:t>PHUN </a:t>
            </a:r>
            <a:r>
              <a:rPr lang="vi-VN" sz="4000" b="1" dirty="0">
                <a:solidFill>
                  <a:srgbClr val="FF0000"/>
                </a:solidFill>
                <a:latin typeface="+mj-lt"/>
                <a:ea typeface="Verdana"/>
                <a:cs typeface="Verdana"/>
                <a:sym typeface="Verdana"/>
              </a:rPr>
              <a:t>CÁT</a:t>
            </a:r>
            <a:endParaRPr sz="4000" b="1" dirty="0">
              <a:solidFill>
                <a:srgbClr val="FF0000"/>
              </a:solidFill>
              <a:latin typeface="+mj-lt"/>
              <a:ea typeface="Verdana"/>
              <a:cs typeface="Verdana"/>
              <a:sym typeface="Verdana"/>
            </a:endParaRPr>
          </a:p>
        </p:txBody>
      </p:sp>
    </p:spTree>
    <p:extLst>
      <p:ext uri="{BB962C8B-B14F-4D97-AF65-F5344CB8AC3E}">
        <p14:creationId xmlns:p14="http://schemas.microsoft.com/office/powerpoint/2010/main" val="732837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D2DA1-9D0B-44A6-B51D-09B3B61CFF8D}"/>
              </a:ext>
            </a:extLst>
          </p:cNvPr>
          <p:cNvSpPr>
            <a:spLocks noGrp="1"/>
          </p:cNvSpPr>
          <p:nvPr>
            <p:ph type="title"/>
          </p:nvPr>
        </p:nvSpPr>
        <p:spPr>
          <a:xfrm>
            <a:off x="621048" y="1191880"/>
            <a:ext cx="8815960" cy="453970"/>
          </a:xfrm>
        </p:spPr>
        <p:txBody>
          <a:bodyPr/>
          <a:lstStyle/>
          <a:p>
            <a:endParaRPr lang="vi-VN" b="1" dirty="0"/>
          </a:p>
        </p:txBody>
      </p:sp>
      <p:sp>
        <p:nvSpPr>
          <p:cNvPr id="4" name="Text Placeholder 3">
            <a:extLst>
              <a:ext uri="{FF2B5EF4-FFF2-40B4-BE49-F238E27FC236}">
                <a16:creationId xmlns:a16="http://schemas.microsoft.com/office/drawing/2014/main" id="{ECFB833D-4E7E-4EF6-B1BD-4F16D4202D28}"/>
              </a:ext>
            </a:extLst>
          </p:cNvPr>
          <p:cNvSpPr>
            <a:spLocks noGrp="1"/>
          </p:cNvSpPr>
          <p:nvPr>
            <p:ph type="body" idx="1"/>
          </p:nvPr>
        </p:nvSpPr>
        <p:spPr>
          <a:xfrm>
            <a:off x="621219" y="1930761"/>
            <a:ext cx="8815789" cy="769441"/>
          </a:xfrm>
        </p:spPr>
        <p:txBody>
          <a:bodyPr/>
          <a:lstStyle/>
          <a:p>
            <a:pPr marL="571500" indent="-342900">
              <a:buFont typeface="Wingdings" panose="05000000000000000000" pitchFamily="2" charset="2"/>
              <a:buChar char="Ø"/>
            </a:pPr>
            <a:r>
              <a:rPr lang="vi-VN" sz="2500" dirty="0" smtClean="0">
                <a:latin typeface="+mj-lt"/>
              </a:rPr>
              <a:t>CÁT </a:t>
            </a:r>
            <a:r>
              <a:rPr lang="vi-VN" sz="2500" dirty="0">
                <a:latin typeface="+mj-lt"/>
              </a:rPr>
              <a:t>THỦY TINH</a:t>
            </a:r>
          </a:p>
          <a:p>
            <a:pPr marL="571500" indent="-342900">
              <a:buFont typeface="Wingdings" panose="05000000000000000000" pitchFamily="2" charset="2"/>
              <a:buChar char="Ø"/>
            </a:pPr>
            <a:r>
              <a:rPr lang="vi-VN" sz="2500" dirty="0" smtClean="0">
                <a:latin typeface="+mj-lt"/>
              </a:rPr>
              <a:t>CÁT </a:t>
            </a:r>
            <a:r>
              <a:rPr lang="vi-VN" sz="2500" dirty="0">
                <a:latin typeface="+mj-lt"/>
              </a:rPr>
              <a:t>NHÔM OXIT NÂU/ TRẮNG</a:t>
            </a:r>
          </a:p>
        </p:txBody>
      </p:sp>
      <p:pic>
        <p:nvPicPr>
          <p:cNvPr id="3" name="Google Shape;123;p8">
            <a:extLst>
              <a:ext uri="{FF2B5EF4-FFF2-40B4-BE49-F238E27FC236}">
                <a16:creationId xmlns:a16="http://schemas.microsoft.com/office/drawing/2014/main" id="{506ABCC8-E838-441D-BA3F-A5D5BC73CDE5}"/>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6" name="Picture 5">
            <a:extLst>
              <a:ext uri="{FF2B5EF4-FFF2-40B4-BE49-F238E27FC236}">
                <a16:creationId xmlns:a16="http://schemas.microsoft.com/office/drawing/2014/main" id="{54006AE2-3F68-4418-8A99-79BED99618B6}"/>
              </a:ext>
            </a:extLst>
          </p:cNvPr>
          <p:cNvPicPr>
            <a:picLocks noChangeAspect="1"/>
          </p:cNvPicPr>
          <p:nvPr/>
        </p:nvPicPr>
        <p:blipFill>
          <a:blip r:embed="rId3"/>
          <a:stretch>
            <a:fillRect/>
          </a:stretch>
        </p:blipFill>
        <p:spPr>
          <a:xfrm>
            <a:off x="0" y="3587262"/>
            <a:ext cx="10058400" cy="4185138"/>
          </a:xfrm>
          <a:prstGeom prst="rect">
            <a:avLst/>
          </a:prstGeom>
        </p:spPr>
      </p:pic>
    </p:spTree>
    <p:extLst>
      <p:ext uri="{BB962C8B-B14F-4D97-AF65-F5344CB8AC3E}">
        <p14:creationId xmlns:p14="http://schemas.microsoft.com/office/powerpoint/2010/main" val="3963646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69EA8-DFEF-46E0-B1E0-B5C77210DBD9}"/>
              </a:ext>
            </a:extLst>
          </p:cNvPr>
          <p:cNvSpPr>
            <a:spLocks noGrp="1"/>
          </p:cNvSpPr>
          <p:nvPr>
            <p:ph type="title"/>
          </p:nvPr>
        </p:nvSpPr>
        <p:spPr>
          <a:xfrm>
            <a:off x="621219" y="1563148"/>
            <a:ext cx="8815960" cy="1415772"/>
          </a:xfrm>
        </p:spPr>
        <p:txBody>
          <a:bodyPr/>
          <a:lstStyle/>
          <a:p>
            <a:r>
              <a:rPr lang="vi-VN" sz="3000" b="1" dirty="0">
                <a:solidFill>
                  <a:schemeClr val="tx1"/>
                </a:solidFill>
                <a:latin typeface="+mj-lt"/>
              </a:rPr>
              <a:t>HẠT THỦY TINH</a:t>
            </a:r>
            <a:br>
              <a:rPr lang="vi-VN" sz="3000" b="1" dirty="0">
                <a:solidFill>
                  <a:schemeClr val="tx1"/>
                </a:solidFill>
                <a:latin typeface="+mj-lt"/>
              </a:rPr>
            </a:br>
            <a:r>
              <a:rPr lang="vi-VN" sz="3000" b="1" dirty="0">
                <a:solidFill>
                  <a:schemeClr val="tx1"/>
                </a:solidFill>
                <a:latin typeface="+mj-lt"/>
              </a:rPr>
              <a:t/>
            </a:r>
            <a:br>
              <a:rPr lang="vi-VN" sz="3000" b="1" dirty="0">
                <a:solidFill>
                  <a:schemeClr val="tx1"/>
                </a:solidFill>
                <a:latin typeface="+mj-lt"/>
              </a:rPr>
            </a:br>
            <a:endParaRPr lang="vi-VN" sz="3000" b="1" dirty="0">
              <a:solidFill>
                <a:schemeClr val="tx1"/>
              </a:solidFill>
            </a:endParaRPr>
          </a:p>
        </p:txBody>
      </p:sp>
      <p:sp>
        <p:nvSpPr>
          <p:cNvPr id="4" name="Text Placeholder 3">
            <a:extLst>
              <a:ext uri="{FF2B5EF4-FFF2-40B4-BE49-F238E27FC236}">
                <a16:creationId xmlns:a16="http://schemas.microsoft.com/office/drawing/2014/main" id="{5399F4F0-B465-4763-8E01-DBAAD63A0EB4}"/>
              </a:ext>
            </a:extLst>
          </p:cNvPr>
          <p:cNvSpPr>
            <a:spLocks noGrp="1"/>
          </p:cNvSpPr>
          <p:nvPr>
            <p:ph type="body" idx="1"/>
          </p:nvPr>
        </p:nvSpPr>
        <p:spPr>
          <a:xfrm>
            <a:off x="375122" y="2308132"/>
            <a:ext cx="8680956" cy="4231928"/>
          </a:xfrm>
        </p:spPr>
        <p:txBody>
          <a:bodyPr/>
          <a:lstStyle/>
          <a:p>
            <a:pPr algn="just"/>
            <a:r>
              <a:rPr lang="vi-VN" sz="2500" b="0" i="0" dirty="0">
                <a:solidFill>
                  <a:srgbClr val="262626"/>
                </a:solidFill>
                <a:effectLst/>
                <a:latin typeface="+mj-lt"/>
              </a:rPr>
              <a:t>Thủy tinh nổi tiếng vì độ cứng cao cùng kết cấu hạt tròn giúp bề</a:t>
            </a:r>
          </a:p>
          <a:p>
            <a:pPr algn="just"/>
            <a:r>
              <a:rPr lang="vi-VN" sz="2500" b="0" i="0" dirty="0">
                <a:solidFill>
                  <a:srgbClr val="262626"/>
                </a:solidFill>
                <a:effectLst/>
                <a:latin typeface="+mj-lt"/>
              </a:rPr>
              <a:t>mặt nhẵn mịn hơn khi phun, đặc biết hạt được sử dụng rất chậm,</a:t>
            </a:r>
          </a:p>
          <a:p>
            <a:pPr algn="just"/>
            <a:r>
              <a:rPr lang="vi-VN" sz="2500" b="0" i="0" dirty="0">
                <a:solidFill>
                  <a:srgbClr val="262626"/>
                </a:solidFill>
                <a:effectLst/>
                <a:latin typeface="+mj-lt"/>
              </a:rPr>
              <a:t>chịu được nhiều lần va đập ở tốc độ cao giúp việc tái sử dụng tối</a:t>
            </a:r>
          </a:p>
          <a:p>
            <a:pPr algn="just"/>
            <a:r>
              <a:rPr lang="vi-VN" sz="2500" b="0" i="0" dirty="0">
                <a:solidFill>
                  <a:srgbClr val="262626"/>
                </a:solidFill>
                <a:effectLst/>
                <a:latin typeface="+mj-lt"/>
              </a:rPr>
              <a:t>ưu hơn.</a:t>
            </a:r>
          </a:p>
          <a:p>
            <a:pPr algn="just"/>
            <a:r>
              <a:rPr lang="vi-VN" sz="2500" b="0" i="0" dirty="0">
                <a:solidFill>
                  <a:srgbClr val="262626"/>
                </a:solidFill>
                <a:effectLst/>
                <a:latin typeface="+mj-lt"/>
              </a:rPr>
              <a:t>Hạt thuỷ tinh là loại hạt mài lâu đời và phổ biển trong công tác</a:t>
            </a:r>
          </a:p>
          <a:p>
            <a:pPr algn="just"/>
            <a:r>
              <a:rPr lang="vi-VN" sz="2500" b="0" i="0" dirty="0">
                <a:solidFill>
                  <a:srgbClr val="262626"/>
                </a:solidFill>
                <a:effectLst/>
                <a:latin typeface="+mj-lt"/>
              </a:rPr>
              <a:t>làm sạch bề mặt bằng phun sử dụng khí nén. Hạt được sản suất từ</a:t>
            </a:r>
          </a:p>
          <a:p>
            <a:pPr algn="just"/>
            <a:r>
              <a:rPr lang="vi-VN" sz="2500" b="0" i="0" dirty="0">
                <a:solidFill>
                  <a:srgbClr val="262626"/>
                </a:solidFill>
                <a:effectLst/>
                <a:latin typeface="+mj-lt"/>
              </a:rPr>
              <a:t>thuỷ</a:t>
            </a:r>
            <a:r>
              <a:rPr lang="vi-VN" sz="2500" dirty="0">
                <a:solidFill>
                  <a:srgbClr val="262626"/>
                </a:solidFill>
                <a:latin typeface="+mj-lt"/>
              </a:rPr>
              <a:t> </a:t>
            </a:r>
            <a:r>
              <a:rPr lang="vi-VN" sz="2500" b="0" i="0" dirty="0">
                <a:solidFill>
                  <a:srgbClr val="262626"/>
                </a:solidFill>
                <a:effectLst/>
                <a:latin typeface="+mj-lt"/>
              </a:rPr>
              <a:t>tinh cao cấp, có dạng hình cầu nhằm cân bằng ứng suất trong</a:t>
            </a:r>
          </a:p>
          <a:p>
            <a:pPr algn="just"/>
            <a:r>
              <a:rPr lang="vi-VN" sz="2500" dirty="0">
                <a:solidFill>
                  <a:srgbClr val="262626"/>
                </a:solidFill>
                <a:latin typeface="+mj-lt"/>
              </a:rPr>
              <a:t>v</a:t>
            </a:r>
            <a:r>
              <a:rPr lang="vi-VN" sz="2500" b="0" i="0" dirty="0">
                <a:solidFill>
                  <a:srgbClr val="262626"/>
                </a:solidFill>
                <a:effectLst/>
                <a:latin typeface="+mj-lt"/>
              </a:rPr>
              <a:t>à</a:t>
            </a:r>
            <a:r>
              <a:rPr lang="vi-VN" sz="2500" dirty="0">
                <a:solidFill>
                  <a:srgbClr val="262626"/>
                </a:solidFill>
                <a:latin typeface="+mj-lt"/>
              </a:rPr>
              <a:t> </a:t>
            </a:r>
            <a:r>
              <a:rPr lang="vi-VN" sz="2500" b="0" i="0" dirty="0">
                <a:solidFill>
                  <a:srgbClr val="262626"/>
                </a:solidFill>
                <a:effectLst/>
                <a:latin typeface="+mj-lt"/>
              </a:rPr>
              <a:t>chống nứt.</a:t>
            </a:r>
          </a:p>
          <a:p>
            <a:pPr algn="just"/>
            <a:r>
              <a:rPr lang="vi-VN" sz="2500" b="0" i="0" dirty="0">
                <a:solidFill>
                  <a:srgbClr val="262626"/>
                </a:solidFill>
                <a:effectLst/>
                <a:latin typeface="+mj-lt"/>
              </a:rPr>
              <a:t>Đo đặc tính của thủy tinh là độ cứng cao, cùng với kết cấu hạt nhỏ</a:t>
            </a:r>
          </a:p>
          <a:p>
            <a:pPr algn="just"/>
            <a:r>
              <a:rPr lang="vi-VN" sz="2500" b="0" i="0" dirty="0">
                <a:solidFill>
                  <a:srgbClr val="262626"/>
                </a:solidFill>
                <a:effectLst/>
                <a:latin typeface="+mj-lt"/>
              </a:rPr>
              <a:t>nên độ bền cao rất tiện ích trong việc tái sử dụng liên tục.</a:t>
            </a:r>
          </a:p>
          <a:p>
            <a:pPr algn="just"/>
            <a:endParaRPr lang="vi-VN" sz="2500" dirty="0">
              <a:latin typeface="+mj-lt"/>
            </a:endParaRPr>
          </a:p>
        </p:txBody>
      </p:sp>
      <p:pic>
        <p:nvPicPr>
          <p:cNvPr id="5" name="Google Shape;123;p8">
            <a:extLst>
              <a:ext uri="{FF2B5EF4-FFF2-40B4-BE49-F238E27FC236}">
                <a16:creationId xmlns:a16="http://schemas.microsoft.com/office/drawing/2014/main" id="{DEA798EC-051C-4629-AB1C-0BD28FF025EC}"/>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25295062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3E515F-D46E-47E0-BF67-ACD7EF5E8538}"/>
              </a:ext>
            </a:extLst>
          </p:cNvPr>
          <p:cNvSpPr>
            <a:spLocks noGrp="1"/>
          </p:cNvSpPr>
          <p:nvPr>
            <p:ph type="title"/>
          </p:nvPr>
        </p:nvSpPr>
        <p:spPr>
          <a:xfrm>
            <a:off x="621220" y="1149572"/>
            <a:ext cx="8815960" cy="384721"/>
          </a:xfrm>
        </p:spPr>
        <p:txBody>
          <a:bodyPr/>
          <a:lstStyle/>
          <a:p>
            <a:r>
              <a:rPr lang="vi-VN" sz="2500" b="1" dirty="0">
                <a:solidFill>
                  <a:schemeClr val="tx1"/>
                </a:solidFill>
                <a:latin typeface="+mj-lt"/>
              </a:rPr>
              <a:t>Ứng dụng</a:t>
            </a:r>
          </a:p>
        </p:txBody>
      </p:sp>
      <p:sp>
        <p:nvSpPr>
          <p:cNvPr id="4" name="Text Placeholder 3">
            <a:extLst>
              <a:ext uri="{FF2B5EF4-FFF2-40B4-BE49-F238E27FC236}">
                <a16:creationId xmlns:a16="http://schemas.microsoft.com/office/drawing/2014/main" id="{6CCEAF46-3495-4D34-83E5-FBB4603294DC}"/>
              </a:ext>
            </a:extLst>
          </p:cNvPr>
          <p:cNvSpPr>
            <a:spLocks noGrp="1"/>
          </p:cNvSpPr>
          <p:nvPr>
            <p:ph type="body" idx="1"/>
          </p:nvPr>
        </p:nvSpPr>
        <p:spPr>
          <a:xfrm>
            <a:off x="58512" y="1868515"/>
            <a:ext cx="5183241" cy="5001369"/>
          </a:xfrm>
        </p:spPr>
        <p:txBody>
          <a:bodyPr/>
          <a:lstStyle/>
          <a:p>
            <a:pPr marL="228600" indent="0" algn="just"/>
            <a:r>
              <a:rPr lang="vi-VN" sz="2500" b="0" i="0" dirty="0">
                <a:solidFill>
                  <a:srgbClr val="262626"/>
                </a:solidFill>
                <a:effectLst/>
                <a:latin typeface="+mj-lt"/>
              </a:rPr>
              <a:t>- Được dùng trong công tác làm sạch</a:t>
            </a:r>
          </a:p>
          <a:p>
            <a:pPr marL="228600" indent="0" algn="just"/>
            <a:r>
              <a:rPr lang="vi-VN" sz="2500" b="0" i="0" dirty="0">
                <a:solidFill>
                  <a:srgbClr val="262626"/>
                </a:solidFill>
                <a:effectLst/>
                <a:latin typeface="+mj-lt"/>
              </a:rPr>
              <a:t>các khuôn mẫu, khắc kính, trang trí trong công nghiệp kính, làm sạch rỉ sét mà không ảnh hưởng tới vật liệu ban đầu phun làm sạch bề mặt không thay đổi kích thước và làm hư hỏng vật làm sạch.</a:t>
            </a:r>
          </a:p>
          <a:p>
            <a:pPr marL="228600" algn="just"/>
            <a:r>
              <a:rPr lang="vi-VN" sz="2500" b="0" i="0" dirty="0">
                <a:solidFill>
                  <a:srgbClr val="262626"/>
                </a:solidFill>
                <a:effectLst/>
                <a:latin typeface="+mj-lt"/>
              </a:rPr>
              <a:t>- Phun làm sạch bề mặt các sản phẩm cơ khí, sản phẩm đúc…Phun đánh bóng các sản phẩm cơ khí bằng kim loại phi từ tính như: nhôm, đồng, inox… Hoặc các sản phẩm bằng nhựa đúc.</a:t>
            </a:r>
          </a:p>
          <a:p>
            <a:pPr algn="just"/>
            <a:endParaRPr lang="vi-VN" sz="2500" dirty="0">
              <a:latin typeface="+mj-lt"/>
            </a:endParaRPr>
          </a:p>
        </p:txBody>
      </p:sp>
      <p:pic>
        <p:nvPicPr>
          <p:cNvPr id="5" name="Google Shape;123;p8">
            <a:extLst>
              <a:ext uri="{FF2B5EF4-FFF2-40B4-BE49-F238E27FC236}">
                <a16:creationId xmlns:a16="http://schemas.microsoft.com/office/drawing/2014/main" id="{A0090C11-0A6B-4DA6-AFA4-040583BD92CE}"/>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 name="Picture 6">
            <a:extLst>
              <a:ext uri="{FF2B5EF4-FFF2-40B4-BE49-F238E27FC236}">
                <a16:creationId xmlns:a16="http://schemas.microsoft.com/office/drawing/2014/main" id="{08C3F2C6-F1AF-43DC-9900-4ADA5BAC774C}"/>
              </a:ext>
            </a:extLst>
          </p:cNvPr>
          <p:cNvPicPr>
            <a:picLocks noChangeAspect="1"/>
          </p:cNvPicPr>
          <p:nvPr/>
        </p:nvPicPr>
        <p:blipFill>
          <a:blip r:embed="rId3"/>
          <a:stretch>
            <a:fillRect/>
          </a:stretch>
        </p:blipFill>
        <p:spPr>
          <a:xfrm>
            <a:off x="5459240" y="1868515"/>
            <a:ext cx="4599160" cy="4695092"/>
          </a:xfrm>
          <a:prstGeom prst="rect">
            <a:avLst/>
          </a:prstGeom>
        </p:spPr>
      </p:pic>
    </p:spTree>
    <p:extLst>
      <p:ext uri="{BB962C8B-B14F-4D97-AF65-F5344CB8AC3E}">
        <p14:creationId xmlns:p14="http://schemas.microsoft.com/office/powerpoint/2010/main" val="4181410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C2D739-641A-44C2-8998-0BDED1CA2B93}"/>
              </a:ext>
            </a:extLst>
          </p:cNvPr>
          <p:cNvSpPr>
            <a:spLocks noGrp="1"/>
          </p:cNvSpPr>
          <p:nvPr>
            <p:ph type="title"/>
          </p:nvPr>
        </p:nvSpPr>
        <p:spPr>
          <a:xfrm>
            <a:off x="621219" y="1563148"/>
            <a:ext cx="8815960" cy="946413"/>
          </a:xfrm>
        </p:spPr>
        <p:txBody>
          <a:bodyPr/>
          <a:lstStyle/>
          <a:p>
            <a:r>
              <a:rPr lang="vi-VN" sz="3000" b="1" dirty="0">
                <a:solidFill>
                  <a:schemeClr val="tx1"/>
                </a:solidFill>
                <a:latin typeface="+mj-lt"/>
              </a:rPr>
              <a:t>HẠT NHÔM OXIT NÂU/ TRẮNG</a:t>
            </a:r>
            <a:br>
              <a:rPr lang="vi-VN" sz="3000" b="1" dirty="0">
                <a:solidFill>
                  <a:schemeClr val="tx1"/>
                </a:solidFill>
                <a:latin typeface="+mj-lt"/>
              </a:rPr>
            </a:br>
            <a:endParaRPr lang="vi-VN" sz="3000" b="1" dirty="0">
              <a:solidFill>
                <a:schemeClr val="tx1"/>
              </a:solidFill>
            </a:endParaRPr>
          </a:p>
        </p:txBody>
      </p:sp>
      <p:sp>
        <p:nvSpPr>
          <p:cNvPr id="4" name="Text Placeholder 3">
            <a:extLst>
              <a:ext uri="{FF2B5EF4-FFF2-40B4-BE49-F238E27FC236}">
                <a16:creationId xmlns:a16="http://schemas.microsoft.com/office/drawing/2014/main" id="{83735412-2AC6-45A8-A168-F3166A1BA0A0}"/>
              </a:ext>
            </a:extLst>
          </p:cNvPr>
          <p:cNvSpPr>
            <a:spLocks noGrp="1"/>
          </p:cNvSpPr>
          <p:nvPr>
            <p:ph type="body" idx="1"/>
          </p:nvPr>
        </p:nvSpPr>
        <p:spPr>
          <a:xfrm>
            <a:off x="410290" y="2539677"/>
            <a:ext cx="7555541" cy="3462486"/>
          </a:xfrm>
        </p:spPr>
        <p:txBody>
          <a:bodyPr/>
          <a:lstStyle/>
          <a:p>
            <a:pPr algn="just"/>
            <a:r>
              <a:rPr lang="vi-VN" sz="2500" b="0" i="0" dirty="0">
                <a:solidFill>
                  <a:srgbClr val="262626"/>
                </a:solidFill>
                <a:effectLst/>
                <a:latin typeface="+mj-lt"/>
              </a:rPr>
              <a:t>- Ôxit nhôm có đặc điểm là rất cứng, sắc, thành phần hoá</a:t>
            </a:r>
          </a:p>
          <a:p>
            <a:pPr algn="just"/>
            <a:r>
              <a:rPr lang="vi-VN" sz="2500" b="0" i="0" dirty="0">
                <a:solidFill>
                  <a:srgbClr val="262626"/>
                </a:solidFill>
                <a:effectLst/>
                <a:latin typeface="+mj-lt"/>
              </a:rPr>
              <a:t>học ổn định, chống nóng và chống ăn mòn cao. Loại hạt</a:t>
            </a:r>
          </a:p>
          <a:p>
            <a:pPr algn="just"/>
            <a:r>
              <a:rPr lang="vi-VN" sz="2500" b="0" i="0" dirty="0">
                <a:solidFill>
                  <a:srgbClr val="262626"/>
                </a:solidFill>
                <a:effectLst/>
                <a:latin typeface="+mj-lt"/>
              </a:rPr>
              <a:t>này cắt rất nhanh, làm bề mặt mờ và có thể sử dụng trong</a:t>
            </a:r>
          </a:p>
          <a:p>
            <a:pPr algn="just"/>
            <a:r>
              <a:rPr lang="vi-VN" sz="2500" b="0" i="0" dirty="0">
                <a:solidFill>
                  <a:srgbClr val="262626"/>
                </a:solidFill>
                <a:effectLst/>
                <a:latin typeface="+mj-lt"/>
              </a:rPr>
              <a:t>các thiết bị phun kín.</a:t>
            </a:r>
          </a:p>
          <a:p>
            <a:pPr algn="just"/>
            <a:r>
              <a:rPr lang="vi-VN" sz="2500" b="0" i="0" dirty="0">
                <a:solidFill>
                  <a:srgbClr val="262626"/>
                </a:solidFill>
                <a:effectLst/>
                <a:latin typeface="+mj-lt"/>
              </a:rPr>
              <a:t>- Ôxit nhôm được tôi luyện trong lò với nhiệt độ cao, kết</a:t>
            </a:r>
          </a:p>
          <a:p>
            <a:pPr algn="just"/>
            <a:r>
              <a:rPr lang="vi-VN" sz="2500" b="0" i="0" dirty="0">
                <a:solidFill>
                  <a:srgbClr val="262626"/>
                </a:solidFill>
                <a:effectLst/>
                <a:latin typeface="+mj-lt"/>
              </a:rPr>
              <a:t>cấu vững chắc không bị ảnh hưởng bởi các tác nhân</a:t>
            </a:r>
          </a:p>
          <a:p>
            <a:pPr algn="just"/>
            <a:r>
              <a:rPr lang="vi-VN" sz="2500" b="0" i="0" dirty="0">
                <a:solidFill>
                  <a:srgbClr val="262626"/>
                </a:solidFill>
                <a:effectLst/>
                <a:latin typeface="+mj-lt"/>
              </a:rPr>
              <a:t>ngoại cảnh nhu ẩm ướt, acid hoặc trong môi trường</a:t>
            </a:r>
          </a:p>
          <a:p>
            <a:pPr algn="just"/>
            <a:r>
              <a:rPr lang="vi-VN" sz="2500" b="0" i="0" dirty="0">
                <a:solidFill>
                  <a:srgbClr val="262626"/>
                </a:solidFill>
                <a:effectLst/>
                <a:latin typeface="+mj-lt"/>
              </a:rPr>
              <a:t>nhiều hỗn tạp chất khác.</a:t>
            </a:r>
          </a:p>
          <a:p>
            <a:pPr algn="just"/>
            <a:endParaRPr lang="vi-VN" sz="2500" dirty="0">
              <a:latin typeface="+mj-lt"/>
            </a:endParaRPr>
          </a:p>
        </p:txBody>
      </p:sp>
      <p:pic>
        <p:nvPicPr>
          <p:cNvPr id="5" name="Google Shape;123;p8">
            <a:extLst>
              <a:ext uri="{FF2B5EF4-FFF2-40B4-BE49-F238E27FC236}">
                <a16:creationId xmlns:a16="http://schemas.microsoft.com/office/drawing/2014/main" id="{8775E04B-5F17-47E3-8D6F-C16EF347A3A1}"/>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3874440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DBD75-0305-4D6B-8F05-E38A2D26721A}"/>
              </a:ext>
            </a:extLst>
          </p:cNvPr>
          <p:cNvSpPr>
            <a:spLocks noGrp="1"/>
          </p:cNvSpPr>
          <p:nvPr>
            <p:ph type="title"/>
          </p:nvPr>
        </p:nvSpPr>
        <p:spPr>
          <a:xfrm>
            <a:off x="621219" y="1563148"/>
            <a:ext cx="8815960" cy="384721"/>
          </a:xfrm>
        </p:spPr>
        <p:txBody>
          <a:bodyPr/>
          <a:lstStyle/>
          <a:p>
            <a:r>
              <a:rPr lang="vi-VN" sz="2500" b="1" dirty="0">
                <a:solidFill>
                  <a:schemeClr val="tx1"/>
                </a:solidFill>
                <a:latin typeface="+mj-lt"/>
              </a:rPr>
              <a:t>Ứng dụng</a:t>
            </a:r>
          </a:p>
        </p:txBody>
      </p:sp>
      <p:sp>
        <p:nvSpPr>
          <p:cNvPr id="4" name="Text Placeholder 3">
            <a:extLst>
              <a:ext uri="{FF2B5EF4-FFF2-40B4-BE49-F238E27FC236}">
                <a16:creationId xmlns:a16="http://schemas.microsoft.com/office/drawing/2014/main" id="{0C74869C-C659-4C5B-B2DE-7F508EAE62DB}"/>
              </a:ext>
            </a:extLst>
          </p:cNvPr>
          <p:cNvSpPr>
            <a:spLocks noGrp="1"/>
          </p:cNvSpPr>
          <p:nvPr>
            <p:ph type="body" idx="1"/>
          </p:nvPr>
        </p:nvSpPr>
        <p:spPr>
          <a:xfrm>
            <a:off x="228600" y="2450949"/>
            <a:ext cx="4038618" cy="3462486"/>
          </a:xfrm>
        </p:spPr>
        <p:txBody>
          <a:bodyPr/>
          <a:lstStyle/>
          <a:p>
            <a:pPr algn="just"/>
            <a:r>
              <a:rPr lang="vi-VN" sz="2500" b="0" i="0" dirty="0">
                <a:solidFill>
                  <a:srgbClr val="262626"/>
                </a:solidFill>
                <a:effectLst/>
                <a:latin typeface="+mj-lt"/>
              </a:rPr>
              <a:t>  Ứng dụng của hạt ôxit nhôm là vô hạn, dùng để phun, đánh bóng…. Nhưng chủ yếu là dùng để làm sạch bề mặt trước khi tráng men, sơn, nhúng mạ, làm sạch các khuôn đúc, khắc kính, công nghiệp ôtô, đóng tàu…</a:t>
            </a:r>
            <a:endParaRPr lang="vi-VN" sz="2500" dirty="0">
              <a:latin typeface="+mj-lt"/>
            </a:endParaRPr>
          </a:p>
        </p:txBody>
      </p:sp>
      <p:pic>
        <p:nvPicPr>
          <p:cNvPr id="5" name="Google Shape;123;p8">
            <a:extLst>
              <a:ext uri="{FF2B5EF4-FFF2-40B4-BE49-F238E27FC236}">
                <a16:creationId xmlns:a16="http://schemas.microsoft.com/office/drawing/2014/main" id="{7D47C5C0-05B9-456A-ADDF-D0624AA8C677}"/>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pic>
        <p:nvPicPr>
          <p:cNvPr id="7" name="Picture 6">
            <a:extLst>
              <a:ext uri="{FF2B5EF4-FFF2-40B4-BE49-F238E27FC236}">
                <a16:creationId xmlns:a16="http://schemas.microsoft.com/office/drawing/2014/main" id="{2B884B98-C368-488C-BE8B-3F58311E13E7}"/>
              </a:ext>
            </a:extLst>
          </p:cNvPr>
          <p:cNvPicPr>
            <a:picLocks noChangeAspect="1"/>
          </p:cNvPicPr>
          <p:nvPr/>
        </p:nvPicPr>
        <p:blipFill>
          <a:blip r:embed="rId3"/>
          <a:stretch>
            <a:fillRect/>
          </a:stretch>
        </p:blipFill>
        <p:spPr>
          <a:xfrm>
            <a:off x="5486400" y="1070848"/>
            <a:ext cx="4572000" cy="3164098"/>
          </a:xfrm>
          <a:prstGeom prst="rect">
            <a:avLst/>
          </a:prstGeom>
        </p:spPr>
      </p:pic>
      <p:pic>
        <p:nvPicPr>
          <p:cNvPr id="8" name="Picture 7">
            <a:extLst>
              <a:ext uri="{FF2B5EF4-FFF2-40B4-BE49-F238E27FC236}">
                <a16:creationId xmlns:a16="http://schemas.microsoft.com/office/drawing/2014/main" id="{D9C60984-350D-4179-8B19-B8D3301E7D40}"/>
              </a:ext>
            </a:extLst>
          </p:cNvPr>
          <p:cNvPicPr>
            <a:picLocks noChangeAspect="1"/>
          </p:cNvPicPr>
          <p:nvPr/>
        </p:nvPicPr>
        <p:blipFill>
          <a:blip r:embed="rId4"/>
          <a:stretch>
            <a:fillRect/>
          </a:stretch>
        </p:blipFill>
        <p:spPr>
          <a:xfrm>
            <a:off x="5486401" y="4234946"/>
            <a:ext cx="4572000" cy="3164098"/>
          </a:xfrm>
          <a:prstGeom prst="rect">
            <a:avLst/>
          </a:prstGeom>
        </p:spPr>
      </p:pic>
    </p:spTree>
    <p:extLst>
      <p:ext uri="{BB962C8B-B14F-4D97-AF65-F5344CB8AC3E}">
        <p14:creationId xmlns:p14="http://schemas.microsoft.com/office/powerpoint/2010/main" val="1065050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9"/>
          <p:cNvSpPr/>
          <p:nvPr/>
        </p:nvSpPr>
        <p:spPr>
          <a:xfrm>
            <a:off x="1954887" y="2338704"/>
            <a:ext cx="5186100" cy="3159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4" name="Google Shape;324;p29"/>
          <p:cNvPicPr preferRelativeResize="0"/>
          <p:nvPr/>
        </p:nvPicPr>
        <p:blipFill rotWithShape="1">
          <a:blip r:embed="rId4">
            <a:alphaModFix/>
          </a:blip>
          <a:srcRect t="26788" b="25712"/>
          <a:stretch/>
        </p:blipFill>
        <p:spPr>
          <a:xfrm>
            <a:off x="2590800" y="0"/>
            <a:ext cx="3914274" cy="1859280"/>
          </a:xfrm>
          <a:prstGeom prst="rect">
            <a:avLst/>
          </a:prstGeom>
          <a:noFill/>
          <a:ln>
            <a:noFill/>
          </a:ln>
        </p:spPr>
      </p:pic>
      <p:sp>
        <p:nvSpPr>
          <p:cNvPr id="325" name="Google Shape;325;p29"/>
          <p:cNvSpPr txBox="1">
            <a:spLocks noGrp="1"/>
          </p:cNvSpPr>
          <p:nvPr>
            <p:ph type="title"/>
          </p:nvPr>
        </p:nvSpPr>
        <p:spPr>
          <a:xfrm>
            <a:off x="192711" y="1619567"/>
            <a:ext cx="8815960" cy="479425"/>
          </a:xfrm>
          <a:prstGeom prst="rect">
            <a:avLst/>
          </a:prstGeom>
          <a:noFill/>
          <a:ln>
            <a:noFill/>
          </a:ln>
        </p:spPr>
        <p:txBody>
          <a:bodyPr spcFirstLastPara="1" wrap="square" lIns="0" tIns="15875" rIns="0" bIns="0" anchor="t" anchorCtr="0">
            <a:spAutoFit/>
          </a:bodyPr>
          <a:lstStyle/>
          <a:p>
            <a:pPr marL="12700" lvl="0" indent="0" algn="ctr" rtl="0">
              <a:lnSpc>
                <a:spcPct val="100000"/>
              </a:lnSpc>
              <a:spcBef>
                <a:spcPts val="0"/>
              </a:spcBef>
              <a:spcAft>
                <a:spcPts val="0"/>
              </a:spcAft>
              <a:buNone/>
            </a:pPr>
            <a:r>
              <a:rPr lang="vi-VN" i="1" dirty="0">
                <a:solidFill>
                  <a:srgbClr val="FF0000"/>
                </a:solidFill>
              </a:rPr>
              <a:t>GIẢI PHÁP VỀ ĐÁNH BÓNG KIM LOẠI</a:t>
            </a:r>
            <a:endParaRPr i="1" dirty="0">
              <a:solidFill>
                <a:srgbClr val="FF0000"/>
              </a:solidFill>
            </a:endParaRPr>
          </a:p>
        </p:txBody>
      </p:sp>
      <p:sp>
        <p:nvSpPr>
          <p:cNvPr id="2" name="Text Placeholder 1">
            <a:extLst>
              <a:ext uri="{FF2B5EF4-FFF2-40B4-BE49-F238E27FC236}">
                <a16:creationId xmlns:a16="http://schemas.microsoft.com/office/drawing/2014/main" id="{B1E7F5E4-0E93-4A19-B4E2-5753509FA879}"/>
              </a:ext>
            </a:extLst>
          </p:cNvPr>
          <p:cNvSpPr>
            <a:spLocks noGrp="1"/>
          </p:cNvSpPr>
          <p:nvPr>
            <p:ph type="body" idx="1"/>
          </p:nvPr>
        </p:nvSpPr>
        <p:spPr>
          <a:xfrm>
            <a:off x="332548" y="5745604"/>
            <a:ext cx="8410400" cy="1364476"/>
          </a:xfrm>
        </p:spPr>
        <p:txBody>
          <a:bodyPr/>
          <a:lstStyle/>
          <a:p>
            <a:pPr marL="1013460" marR="5080" lvl="0" indent="-1001394" algn="ctr" rtl="0">
              <a:lnSpc>
                <a:spcPct val="149700"/>
              </a:lnSpc>
              <a:spcBef>
                <a:spcPts val="0"/>
              </a:spcBef>
              <a:spcAft>
                <a:spcPts val="0"/>
              </a:spcAft>
              <a:buNone/>
            </a:pPr>
            <a:r>
              <a:rPr lang="vi-VN" b="1" dirty="0">
                <a:solidFill>
                  <a:schemeClr val="dk2"/>
                </a:solidFill>
                <a:latin typeface="+mj-lt"/>
                <a:ea typeface="Arial"/>
                <a:cs typeface="Arial"/>
                <a:sym typeface="Arial"/>
              </a:rPr>
              <a:t>LEKAR GROUP</a:t>
            </a:r>
            <a:endParaRPr lang="vi-VN" dirty="0">
              <a:latin typeface="+mj-lt"/>
            </a:endParaRPr>
          </a:p>
          <a:p>
            <a:pPr marL="1013460" marR="5080" lvl="0" indent="-1001394"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CÔNG NGHỆ ĐÁNH BÓNG KIM LOẠI LEKA</a:t>
            </a:r>
            <a:endParaRPr lang="vi-VN" sz="1400" dirty="0">
              <a:latin typeface="+mj-lt"/>
            </a:endParaRPr>
          </a:p>
          <a:p>
            <a:pPr marL="1013460" marR="5080" lvl="0" indent="-1001394" algn="ctr" rtl="0">
              <a:lnSpc>
                <a:spcPct val="149700"/>
              </a:lnSpc>
              <a:spcBef>
                <a:spcPts val="90"/>
              </a:spcBef>
              <a:spcAft>
                <a:spcPts val="0"/>
              </a:spcAft>
              <a:buNone/>
            </a:pPr>
            <a:r>
              <a:rPr lang="vi-VN" sz="1400" b="1" dirty="0">
                <a:solidFill>
                  <a:schemeClr val="dk2"/>
                </a:solidFill>
                <a:latin typeface="+mj-lt"/>
                <a:ea typeface="Arial"/>
                <a:cs typeface="Arial"/>
                <a:sym typeface="Arial"/>
              </a:rPr>
              <a:t>CÔNG TY CỔ PHẦN THÁI CRIPTON VIỆT NAM</a:t>
            </a:r>
            <a:endParaRPr lang="vi-VN" sz="1400" dirty="0">
              <a:solidFill>
                <a:schemeClr val="dk2"/>
              </a:solidFill>
              <a:latin typeface="+mj-lt"/>
              <a:ea typeface="Arial"/>
              <a:cs typeface="Arial"/>
              <a:sym typeface="Arial"/>
            </a:endParaRPr>
          </a:p>
          <a:p>
            <a:endParaRPr lang="vi-VN" dirty="0">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B5BF2-4A20-4E97-8780-76FBAC8F7832}"/>
              </a:ext>
            </a:extLst>
          </p:cNvPr>
          <p:cNvSpPr>
            <a:spLocks noGrp="1"/>
          </p:cNvSpPr>
          <p:nvPr>
            <p:ph type="title"/>
          </p:nvPr>
        </p:nvSpPr>
        <p:spPr>
          <a:xfrm>
            <a:off x="428714" y="1146053"/>
            <a:ext cx="8815960" cy="1154162"/>
          </a:xfrm>
        </p:spPr>
        <p:txBody>
          <a:bodyPr/>
          <a:lstStyle/>
          <a:p>
            <a:r>
              <a:rPr lang="vi-VN" sz="2500" i="0" u="none" strike="noStrike" dirty="0">
                <a:solidFill>
                  <a:schemeClr val="tx1"/>
                </a:solidFill>
                <a:effectLst/>
                <a:latin typeface="+mj-lt"/>
              </a:rPr>
              <a:t/>
            </a:r>
            <a:br>
              <a:rPr lang="vi-VN" sz="2500" i="0" u="none" strike="noStrike" dirty="0">
                <a:solidFill>
                  <a:schemeClr val="tx1"/>
                </a:solidFill>
                <a:effectLst/>
                <a:latin typeface="+mj-lt"/>
              </a:rPr>
            </a:br>
            <a:r>
              <a:rPr lang="vi-VN" sz="2500" i="0" u="none" strike="noStrike" dirty="0">
                <a:solidFill>
                  <a:schemeClr val="tx1"/>
                </a:solidFill>
                <a:effectLst/>
                <a:latin typeface="+mj-lt"/>
              </a:rPr>
              <a:t/>
            </a:r>
            <a:br>
              <a:rPr lang="vi-VN" sz="2500" i="0" u="none" strike="noStrike" dirty="0">
                <a:solidFill>
                  <a:schemeClr val="tx1"/>
                </a:solidFill>
                <a:effectLst/>
                <a:latin typeface="+mj-lt"/>
              </a:rPr>
            </a:br>
            <a:endParaRPr lang="vi-VN" sz="2500" dirty="0"/>
          </a:p>
        </p:txBody>
      </p:sp>
      <p:sp>
        <p:nvSpPr>
          <p:cNvPr id="3" name="Text Placeholder 2">
            <a:extLst>
              <a:ext uri="{FF2B5EF4-FFF2-40B4-BE49-F238E27FC236}">
                <a16:creationId xmlns:a16="http://schemas.microsoft.com/office/drawing/2014/main" id="{AB50AD30-ED97-4EAC-BB96-D864CE4ACAE9}"/>
              </a:ext>
            </a:extLst>
          </p:cNvPr>
          <p:cNvSpPr>
            <a:spLocks noGrp="1"/>
          </p:cNvSpPr>
          <p:nvPr>
            <p:ph type="body" idx="1"/>
          </p:nvPr>
        </p:nvSpPr>
        <p:spPr>
          <a:xfrm>
            <a:off x="224589" y="1146053"/>
            <a:ext cx="9020085" cy="4616648"/>
          </a:xfrm>
        </p:spPr>
        <p:txBody>
          <a:bodyPr/>
          <a:lstStyle/>
          <a:p>
            <a:r>
              <a:rPr lang="vi-VN" sz="2500" dirty="0">
                <a:solidFill>
                  <a:srgbClr val="FF0000"/>
                </a:solidFill>
                <a:latin typeface="+mj-lt"/>
              </a:rPr>
              <a:t>2. </a:t>
            </a:r>
            <a:r>
              <a:rPr lang="vi-VN" sz="2500" i="0" u="none" strike="noStrike" dirty="0">
                <a:solidFill>
                  <a:srgbClr val="FF0000"/>
                </a:solidFill>
                <a:effectLst/>
                <a:latin typeface="+mj-lt"/>
              </a:rPr>
              <a:t>Làm sạch bằng phun cát khô</a:t>
            </a:r>
            <a:r>
              <a:rPr lang="vi-VN" sz="2500" i="0" u="none" strike="noStrike" dirty="0">
                <a:solidFill>
                  <a:schemeClr val="tx1"/>
                </a:solidFill>
                <a:effectLst/>
                <a:latin typeface="+mj-lt"/>
              </a:rPr>
              <a:t>: là sự kết hợp giữa khí nén, hạt mài</a:t>
            </a:r>
          </a:p>
          <a:p>
            <a:r>
              <a:rPr lang="vi-VN" sz="2500" i="0" u="none" strike="noStrike" dirty="0">
                <a:solidFill>
                  <a:schemeClr val="tx1"/>
                </a:solidFill>
                <a:effectLst/>
                <a:latin typeface="+mj-lt"/>
              </a:rPr>
              <a:t>tạo nên áp lực khi phun. </a:t>
            </a:r>
          </a:p>
          <a:p>
            <a:r>
              <a:rPr lang="vi-VN" sz="2500" b="1" dirty="0">
                <a:solidFill>
                  <a:schemeClr val="tx1"/>
                </a:solidFill>
                <a:latin typeface="+mj-lt"/>
              </a:rPr>
              <a:t>Ưu điểm:</a:t>
            </a:r>
          </a:p>
          <a:p>
            <a:pPr marL="228600" indent="0"/>
            <a:r>
              <a:rPr lang="vi-VN" sz="2500" i="0" u="none" strike="noStrike" dirty="0">
                <a:solidFill>
                  <a:schemeClr val="tx1"/>
                </a:solidFill>
                <a:effectLst/>
                <a:latin typeface="+mj-lt"/>
              </a:rPr>
              <a:t>- Nhanh hơn</a:t>
            </a:r>
          </a:p>
          <a:p>
            <a:pPr marL="228600" indent="0"/>
            <a:r>
              <a:rPr lang="vi-VN" sz="2500" dirty="0">
                <a:solidFill>
                  <a:schemeClr val="tx1"/>
                </a:solidFill>
                <a:latin typeface="+mj-lt"/>
              </a:rPr>
              <a:t>- Ngăn chặn rỉ sét</a:t>
            </a:r>
          </a:p>
          <a:p>
            <a:pPr marL="228600" indent="0"/>
            <a:r>
              <a:rPr lang="vi-VN" sz="2500" dirty="0">
                <a:solidFill>
                  <a:schemeClr val="tx1"/>
                </a:solidFill>
                <a:latin typeface="+mj-lt"/>
              </a:rPr>
              <a:t>- </a:t>
            </a:r>
            <a:r>
              <a:rPr lang="vi-VN" sz="2500" i="0" u="none" strike="noStrike" dirty="0">
                <a:solidFill>
                  <a:schemeClr val="tx1"/>
                </a:solidFill>
                <a:effectLst/>
                <a:latin typeface="+mj-lt"/>
              </a:rPr>
              <a:t>Lớp sơn hoặc phủ bám dính rốt hơn và tuổi thọ kéo dài hơn</a:t>
            </a:r>
          </a:p>
          <a:p>
            <a:pPr marL="228600" indent="0"/>
            <a:r>
              <a:rPr lang="vi-VN" sz="2500" dirty="0">
                <a:solidFill>
                  <a:schemeClr val="tx1"/>
                </a:solidFill>
                <a:latin typeface="+mj-lt"/>
              </a:rPr>
              <a:t>- Thích hợp trên các bề mặt sản phẩm mỏng mảnh</a:t>
            </a:r>
          </a:p>
          <a:p>
            <a:pPr marL="228600" indent="0"/>
            <a:r>
              <a:rPr lang="vi-VN" sz="2500" i="0" u="none" strike="noStrike" dirty="0">
                <a:solidFill>
                  <a:schemeClr val="tx1"/>
                </a:solidFill>
                <a:effectLst/>
                <a:latin typeface="+mj-lt"/>
              </a:rPr>
              <a:t>- Dễ dàng sử dụng </a:t>
            </a:r>
          </a:p>
          <a:p>
            <a:pPr marL="228600" indent="0"/>
            <a:r>
              <a:rPr lang="vi-VN" sz="2500" b="1" dirty="0">
                <a:solidFill>
                  <a:schemeClr val="tx1"/>
                </a:solidFill>
                <a:latin typeface="+mj-lt"/>
              </a:rPr>
              <a:t>Nhược điểm :</a:t>
            </a:r>
          </a:p>
          <a:p>
            <a:pPr marL="228600" indent="0"/>
            <a:r>
              <a:rPr lang="vi-VN" sz="2500" i="0" u="none" strike="noStrike" dirty="0">
                <a:solidFill>
                  <a:schemeClr val="tx1"/>
                </a:solidFill>
                <a:effectLst/>
                <a:latin typeface="+mj-lt"/>
              </a:rPr>
              <a:t>- Phát sinh nhiều bụi </a:t>
            </a:r>
          </a:p>
          <a:p>
            <a:endParaRPr lang="vi-VN" sz="2500" i="0" u="none" strike="noStrike" dirty="0">
              <a:solidFill>
                <a:schemeClr val="tx1"/>
              </a:solidFill>
              <a:effectLst/>
              <a:latin typeface="+mj-lt"/>
            </a:endParaRPr>
          </a:p>
          <a:p>
            <a:endParaRPr lang="vi-VN" sz="2500" dirty="0"/>
          </a:p>
        </p:txBody>
      </p:sp>
    </p:spTree>
    <p:extLst>
      <p:ext uri="{BB962C8B-B14F-4D97-AF65-F5344CB8AC3E}">
        <p14:creationId xmlns:p14="http://schemas.microsoft.com/office/powerpoint/2010/main" val="219967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CC8D1-0C32-4D19-91C1-9435D8A8B67A}"/>
              </a:ext>
            </a:extLst>
          </p:cNvPr>
          <p:cNvSpPr>
            <a:spLocks noGrp="1"/>
          </p:cNvSpPr>
          <p:nvPr>
            <p:ph type="title"/>
          </p:nvPr>
        </p:nvSpPr>
        <p:spPr>
          <a:xfrm>
            <a:off x="621220" y="1294143"/>
            <a:ext cx="7528169" cy="2308324"/>
          </a:xfrm>
        </p:spPr>
        <p:txBody>
          <a:bodyPr/>
          <a:lstStyle/>
          <a:p>
            <a:r>
              <a:rPr lang="vi-VN" sz="2500" b="1" dirty="0">
                <a:solidFill>
                  <a:schemeClr val="tx1"/>
                </a:solidFill>
                <a:latin typeface="+mj-lt"/>
              </a:rPr>
              <a:t>Tác dụng của phun </a:t>
            </a:r>
            <a:r>
              <a:rPr lang="vi-VN" sz="2500" b="1" dirty="0" err="1" smtClean="0">
                <a:solidFill>
                  <a:schemeClr val="tx1"/>
                </a:solidFill>
                <a:latin typeface="+mj-lt"/>
              </a:rPr>
              <a:t>cát</a:t>
            </a:r>
            <a:r>
              <a:rPr lang="vi-VN" sz="2500" b="1" dirty="0" smtClean="0">
                <a:solidFill>
                  <a:schemeClr val="tx1"/>
                </a:solidFill>
                <a:latin typeface="+mj-lt"/>
              </a:rPr>
              <a:t>:  </a:t>
            </a:r>
            <a:r>
              <a:rPr lang="vi-VN" sz="2500" b="0" i="0" dirty="0">
                <a:solidFill>
                  <a:srgbClr val="001A33"/>
                </a:solidFill>
                <a:effectLst/>
                <a:latin typeface="+mj-lt"/>
              </a:rPr>
              <a:t>Các loại hạt mài được sử dụng  sẽ khác nhau tùy thuộc vào mục đích xử lý bề mặt. </a:t>
            </a:r>
            <a:r>
              <a:rPr lang="vi-VN" sz="2500" dirty="0">
                <a:solidFill>
                  <a:srgbClr val="001A33"/>
                </a:solidFill>
                <a:latin typeface="+mj-lt"/>
              </a:rPr>
              <a:t>Vật liệu phun</a:t>
            </a:r>
            <a:r>
              <a:rPr lang="vi-VN" sz="2500" b="0" i="0" dirty="0">
                <a:solidFill>
                  <a:srgbClr val="001A33"/>
                </a:solidFill>
                <a:effectLst/>
                <a:latin typeface="+mj-lt"/>
              </a:rPr>
              <a:t> phải được lựa chọn cần thận. Điều này là do chúng có kết cầu, hình dạng, chất liệu và mật độ khác nhau, từ đó quyết định đến hiệu ứng bề mặt sau cùng sau khi phun.</a:t>
            </a:r>
            <a:r>
              <a:rPr lang="vi-VN" sz="3200" dirty="0">
                <a:latin typeface="+mj-lt"/>
              </a:rPr>
              <a:t/>
            </a:r>
            <a:br>
              <a:rPr lang="vi-VN" sz="3200" dirty="0">
                <a:latin typeface="+mj-lt"/>
              </a:rPr>
            </a:br>
            <a:endParaRPr lang="vi-VN" sz="3000" b="1" dirty="0">
              <a:solidFill>
                <a:schemeClr val="tx1"/>
              </a:solidFill>
              <a:latin typeface="+mj-lt"/>
            </a:endParaRPr>
          </a:p>
        </p:txBody>
      </p:sp>
      <p:sp>
        <p:nvSpPr>
          <p:cNvPr id="4" name="Text Placeholder 3">
            <a:extLst>
              <a:ext uri="{FF2B5EF4-FFF2-40B4-BE49-F238E27FC236}">
                <a16:creationId xmlns:a16="http://schemas.microsoft.com/office/drawing/2014/main" id="{5036BD0B-4895-4F27-9071-7FBDFD8478C7}"/>
              </a:ext>
            </a:extLst>
          </p:cNvPr>
          <p:cNvSpPr>
            <a:spLocks noGrp="1"/>
          </p:cNvSpPr>
          <p:nvPr>
            <p:ph type="body" idx="1"/>
          </p:nvPr>
        </p:nvSpPr>
        <p:spPr>
          <a:xfrm>
            <a:off x="424909" y="3679410"/>
            <a:ext cx="7920789" cy="2978063"/>
          </a:xfrm>
        </p:spPr>
        <p:txBody>
          <a:bodyPr/>
          <a:lstStyle/>
          <a:p>
            <a:pPr marL="228600" indent="0"/>
            <a:r>
              <a:rPr lang="vi-VN" sz="2500" b="0" i="0" dirty="0">
                <a:solidFill>
                  <a:srgbClr val="001A33"/>
                </a:solidFill>
                <a:effectLst/>
                <a:latin typeface="+mj-lt"/>
              </a:rPr>
              <a:t>• Chuẩn bị bề mặt trước khi sơn, phủ hoặc mạ bề mặt</a:t>
            </a:r>
          </a:p>
          <a:p>
            <a:pPr marL="228600" indent="0"/>
            <a:r>
              <a:rPr lang="vi-VN" sz="2500" b="0" i="0" dirty="0">
                <a:solidFill>
                  <a:srgbClr val="001A33"/>
                </a:solidFill>
                <a:effectLst/>
                <a:latin typeface="+mj-lt"/>
              </a:rPr>
              <a:t>• Loại bỏ cát, sơn và rỉ từ các bề mặt chế tạo. </a:t>
            </a:r>
          </a:p>
          <a:p>
            <a:pPr marL="228600" indent="0"/>
            <a:r>
              <a:rPr lang="vi-VN" sz="2500" b="0" i="0" dirty="0">
                <a:solidFill>
                  <a:srgbClr val="001A33"/>
                </a:solidFill>
                <a:effectLst/>
                <a:latin typeface="+mj-lt"/>
              </a:rPr>
              <a:t>• Loại bỏ các bavia, gờ từ vật liệu nhựa, khuôn đúc </a:t>
            </a:r>
          </a:p>
          <a:p>
            <a:pPr marL="228600" indent="0"/>
            <a:r>
              <a:rPr lang="vi-VN" sz="2500" b="0" i="0" dirty="0">
                <a:solidFill>
                  <a:srgbClr val="001A33"/>
                </a:solidFill>
                <a:effectLst/>
                <a:latin typeface="+mj-lt"/>
              </a:rPr>
              <a:t>• Thay đổi kết cấu bế mặt, tạo nhám, làm nhẵn hoặc đánh bóng bề mặt</a:t>
            </a:r>
          </a:p>
          <a:p>
            <a:pPr marL="228600" indent="0"/>
            <a:r>
              <a:rPr lang="vi-VN" sz="2500" b="0" i="0" dirty="0">
                <a:solidFill>
                  <a:srgbClr val="001A33"/>
                </a:solidFill>
                <a:effectLst/>
                <a:latin typeface="+mj-lt"/>
              </a:rPr>
              <a:t>• Tăng cường độ cứng cho các chi tiết cơ khí để tăng tuổi thọ </a:t>
            </a:r>
          </a:p>
        </p:txBody>
      </p:sp>
      <p:pic>
        <p:nvPicPr>
          <p:cNvPr id="5" name="Google Shape;109;p6">
            <a:extLst>
              <a:ext uri="{FF2B5EF4-FFF2-40B4-BE49-F238E27FC236}">
                <a16:creationId xmlns:a16="http://schemas.microsoft.com/office/drawing/2014/main" id="{EA296814-A4A4-4E63-97A6-374A2ADB7946}"/>
              </a:ext>
            </a:extLst>
          </p:cNvPr>
          <p:cNvPicPr preferRelativeResize="0"/>
          <p:nvPr/>
        </p:nvPicPr>
        <p:blipFill rotWithShape="1">
          <a:blip r:embed="rId2">
            <a:alphaModFix/>
          </a:blip>
          <a:srcRect t="26788" b="25712"/>
          <a:stretch/>
        </p:blipFill>
        <p:spPr>
          <a:xfrm>
            <a:off x="228600" y="120186"/>
            <a:ext cx="2167128" cy="1029386"/>
          </a:xfrm>
          <a:prstGeom prst="rect">
            <a:avLst/>
          </a:prstGeom>
          <a:noFill/>
          <a:ln>
            <a:noFill/>
          </a:ln>
        </p:spPr>
      </p:pic>
    </p:spTree>
    <p:extLst>
      <p:ext uri="{BB962C8B-B14F-4D97-AF65-F5344CB8AC3E}">
        <p14:creationId xmlns:p14="http://schemas.microsoft.com/office/powerpoint/2010/main" val="1599560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7"/>
          <p:cNvSpPr txBox="1">
            <a:spLocks noGrp="1"/>
          </p:cNvSpPr>
          <p:nvPr>
            <p:ph type="title"/>
          </p:nvPr>
        </p:nvSpPr>
        <p:spPr>
          <a:xfrm>
            <a:off x="481734" y="1502499"/>
            <a:ext cx="6523500" cy="939360"/>
          </a:xfrm>
          <a:prstGeom prst="rect">
            <a:avLst/>
          </a:prstGeom>
          <a:noFill/>
          <a:ln>
            <a:noFill/>
          </a:ln>
        </p:spPr>
        <p:txBody>
          <a:bodyPr spcFirstLastPara="1" wrap="square" lIns="0" tIns="15875" rIns="0" bIns="0" anchor="t" anchorCtr="0">
            <a:spAutoFit/>
          </a:bodyPr>
          <a:lstStyle/>
          <a:p>
            <a:pPr marL="12700"/>
            <a:r>
              <a:rPr lang="vi-VN" sz="3000" b="1" i="0" dirty="0">
                <a:solidFill>
                  <a:schemeClr val="tx1"/>
                </a:solidFill>
                <a:effectLst/>
                <a:latin typeface="+mj-lt"/>
              </a:rPr>
              <a:t>Kết luận</a:t>
            </a:r>
            <a:br>
              <a:rPr lang="vi-VN" sz="3000" b="1" i="0" dirty="0">
                <a:solidFill>
                  <a:schemeClr val="tx1"/>
                </a:solidFill>
                <a:effectLst/>
                <a:latin typeface="+mj-lt"/>
              </a:rPr>
            </a:br>
            <a:endParaRPr sz="3000" dirty="0">
              <a:solidFill>
                <a:schemeClr val="tx1"/>
              </a:solidFill>
              <a:latin typeface="+mj-lt"/>
            </a:endParaRPr>
          </a:p>
        </p:txBody>
      </p:sp>
      <p:sp>
        <p:nvSpPr>
          <p:cNvPr id="115" name="Google Shape;115;p7"/>
          <p:cNvSpPr txBox="1"/>
          <p:nvPr/>
        </p:nvSpPr>
        <p:spPr>
          <a:xfrm>
            <a:off x="481734" y="2657986"/>
            <a:ext cx="7298100" cy="2456427"/>
          </a:xfrm>
          <a:prstGeom prst="rect">
            <a:avLst/>
          </a:prstGeom>
          <a:noFill/>
          <a:ln>
            <a:noFill/>
          </a:ln>
        </p:spPr>
        <p:txBody>
          <a:bodyPr spcFirstLastPara="1" wrap="square" lIns="0" tIns="12050" rIns="0" bIns="0" anchor="t" anchorCtr="0">
            <a:spAutoFit/>
          </a:bodyPr>
          <a:lstStyle/>
          <a:p>
            <a:pPr marL="0" marR="0" algn="just" fontAlgn="base">
              <a:spcBef>
                <a:spcPts val="0"/>
              </a:spcBef>
              <a:spcAft>
                <a:spcPts val="1000"/>
              </a:spcAft>
            </a:pPr>
            <a:r>
              <a:rPr lang="vi-VN" sz="2500" i="0" dirty="0">
                <a:solidFill>
                  <a:schemeClr val="tx1"/>
                </a:solidFill>
                <a:effectLst/>
                <a:latin typeface="+mj-lt"/>
              </a:rPr>
              <a:t>Nói tóm lại hệ thống phun cát </a:t>
            </a:r>
            <a:r>
              <a:rPr lang="vi-VN" sz="2500" i="0" dirty="0" smtClean="0">
                <a:solidFill>
                  <a:schemeClr val="tx1"/>
                </a:solidFill>
                <a:effectLst/>
                <a:latin typeface="+mj-lt"/>
              </a:rPr>
              <a:t>có </a:t>
            </a:r>
            <a:r>
              <a:rPr lang="vi-VN" sz="2500" i="0" dirty="0">
                <a:solidFill>
                  <a:schemeClr val="tx1"/>
                </a:solidFill>
                <a:effectLst/>
                <a:latin typeface="+mj-lt"/>
              </a:rPr>
              <a:t>ứng dụng rất lớn trong công nghệ làm sạch. Giảm thiểu các chi phí về nhân công mà còn đem lại chất lượng làm sạch tối ưu nhất. Giúp cho bề mặt kim loại được xử lý kỹ càng trước khi bước vào những công đoạn tiếp theo.</a:t>
            </a:r>
          </a:p>
          <a:p>
            <a:pPr marL="295910" marR="5080" lvl="0" indent="-283844" algn="l" rtl="0">
              <a:lnSpc>
                <a:spcPct val="102400"/>
              </a:lnSpc>
              <a:spcBef>
                <a:spcPts val="0"/>
              </a:spcBef>
              <a:spcAft>
                <a:spcPts val="0"/>
              </a:spcAft>
              <a:buNone/>
            </a:pPr>
            <a:endParaRPr sz="2500" dirty="0">
              <a:solidFill>
                <a:schemeClr val="tx1"/>
              </a:solidFill>
              <a:latin typeface="+mj-lt"/>
              <a:ea typeface="Arial"/>
              <a:cs typeface="Arial"/>
              <a:sym typeface="Arial"/>
            </a:endParaRPr>
          </a:p>
        </p:txBody>
      </p:sp>
      <p:pic>
        <p:nvPicPr>
          <p:cNvPr id="116" name="Google Shape;116;p7"/>
          <p:cNvPicPr preferRelativeResize="0"/>
          <p:nvPr/>
        </p:nvPicPr>
        <p:blipFill rotWithShape="1">
          <a:blip r:embed="rId3">
            <a:alphaModFix/>
          </a:blip>
          <a:srcRect t="26788" b="25712"/>
          <a:stretch/>
        </p:blipFill>
        <p:spPr>
          <a:xfrm>
            <a:off x="228600" y="120186"/>
            <a:ext cx="2167128" cy="10293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96"/>
        <p:cNvGrpSpPr/>
        <p:nvPr/>
      </p:nvGrpSpPr>
      <p:grpSpPr>
        <a:xfrm>
          <a:off x="0" y="0"/>
          <a:ext cx="0" cy="0"/>
          <a:chOff x="0" y="0"/>
          <a:chExt cx="0" cy="0"/>
        </a:xfrm>
      </p:grpSpPr>
      <p:grpSp>
        <p:nvGrpSpPr>
          <p:cNvPr id="197" name="Google Shape;197;p17"/>
          <p:cNvGrpSpPr/>
          <p:nvPr/>
        </p:nvGrpSpPr>
        <p:grpSpPr>
          <a:xfrm>
            <a:off x="6121908" y="1057655"/>
            <a:ext cx="3937000" cy="5659121"/>
            <a:chOff x="6121908" y="1057655"/>
            <a:chExt cx="3937000" cy="5659121"/>
          </a:xfrm>
        </p:grpSpPr>
        <p:sp>
          <p:nvSpPr>
            <p:cNvPr id="198" name="Google Shape;198;p17"/>
            <p:cNvSpPr/>
            <p:nvPr/>
          </p:nvSpPr>
          <p:spPr>
            <a:xfrm>
              <a:off x="7728204" y="1057655"/>
              <a:ext cx="1013460" cy="5659120"/>
            </a:xfrm>
            <a:custGeom>
              <a:avLst/>
              <a:gdLst/>
              <a:ahLst/>
              <a:cxnLst/>
              <a:rect l="l" t="t" r="r" b="b"/>
              <a:pathLst>
                <a:path w="1013459" h="5659120" extrusionOk="0">
                  <a:moveTo>
                    <a:pt x="1013459" y="5658612"/>
                  </a:moveTo>
                  <a:lnTo>
                    <a:pt x="1005839" y="5658612"/>
                  </a:lnTo>
                  <a:lnTo>
                    <a:pt x="0" y="1526"/>
                  </a:lnTo>
                  <a:lnTo>
                    <a:pt x="0" y="0"/>
                  </a:lnTo>
                  <a:lnTo>
                    <a:pt x="7619" y="0"/>
                  </a:lnTo>
                  <a:lnTo>
                    <a:pt x="1013459" y="5658612"/>
                  </a:lnTo>
                  <a:close/>
                </a:path>
              </a:pathLst>
            </a:custGeom>
            <a:solidFill>
              <a:srgbClr val="BFBFB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17"/>
            <p:cNvSpPr/>
            <p:nvPr/>
          </p:nvSpPr>
          <p:spPr>
            <a:xfrm>
              <a:off x="6121908" y="4090416"/>
              <a:ext cx="3937000" cy="2626360"/>
            </a:xfrm>
            <a:custGeom>
              <a:avLst/>
              <a:gdLst/>
              <a:ahLst/>
              <a:cxnLst/>
              <a:rect l="l" t="t" r="r" b="b"/>
              <a:pathLst>
                <a:path w="3937000" h="2626359" extrusionOk="0">
                  <a:moveTo>
                    <a:pt x="10668" y="2625851"/>
                  </a:moveTo>
                  <a:lnTo>
                    <a:pt x="0" y="2625851"/>
                  </a:lnTo>
                  <a:lnTo>
                    <a:pt x="0" y="2624327"/>
                  </a:lnTo>
                  <a:lnTo>
                    <a:pt x="3047" y="2622804"/>
                  </a:lnTo>
                  <a:lnTo>
                    <a:pt x="3931919" y="1524"/>
                  </a:lnTo>
                  <a:lnTo>
                    <a:pt x="3934967" y="0"/>
                  </a:lnTo>
                  <a:lnTo>
                    <a:pt x="3936491" y="1524"/>
                  </a:lnTo>
                  <a:lnTo>
                    <a:pt x="3936492" y="9143"/>
                  </a:lnTo>
                  <a:lnTo>
                    <a:pt x="10668" y="2625851"/>
                  </a:ln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17"/>
            <p:cNvSpPr/>
            <p:nvPr/>
          </p:nvSpPr>
          <p:spPr>
            <a:xfrm>
              <a:off x="7575804" y="1057655"/>
              <a:ext cx="2481580" cy="5659120"/>
            </a:xfrm>
            <a:custGeom>
              <a:avLst/>
              <a:gdLst/>
              <a:ahLst/>
              <a:cxnLst/>
              <a:rect l="l" t="t" r="r" b="b"/>
              <a:pathLst>
                <a:path w="2481579" h="5659120" extrusionOk="0">
                  <a:moveTo>
                    <a:pt x="2481071" y="5658612"/>
                  </a:moveTo>
                  <a:lnTo>
                    <a:pt x="0" y="5658612"/>
                  </a:lnTo>
                  <a:lnTo>
                    <a:pt x="1685252" y="0"/>
                  </a:lnTo>
                  <a:lnTo>
                    <a:pt x="2481071" y="0"/>
                  </a:lnTo>
                  <a:lnTo>
                    <a:pt x="2481071" y="5658612"/>
                  </a:lnTo>
                  <a:close/>
                </a:path>
              </a:pathLst>
            </a:custGeom>
            <a:solidFill>
              <a:srgbClr val="90C126">
                <a:alpha val="2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17"/>
            <p:cNvSpPr/>
            <p:nvPr/>
          </p:nvSpPr>
          <p:spPr>
            <a:xfrm>
              <a:off x="7924350" y="1057655"/>
              <a:ext cx="2134235" cy="5659120"/>
            </a:xfrm>
            <a:custGeom>
              <a:avLst/>
              <a:gdLst/>
              <a:ahLst/>
              <a:cxnLst/>
              <a:rect l="l" t="t" r="r" b="b"/>
              <a:pathLst>
                <a:path w="2134234" h="5659120" extrusionOk="0">
                  <a:moveTo>
                    <a:pt x="2134049" y="5658612"/>
                  </a:moveTo>
                  <a:lnTo>
                    <a:pt x="997145" y="5658612"/>
                  </a:lnTo>
                  <a:lnTo>
                    <a:pt x="0" y="0"/>
                  </a:lnTo>
                  <a:lnTo>
                    <a:pt x="2134049" y="0"/>
                  </a:lnTo>
                  <a:lnTo>
                    <a:pt x="2134049" y="5658612"/>
                  </a:lnTo>
                  <a:close/>
                </a:path>
              </a:pathLst>
            </a:custGeom>
            <a:solidFill>
              <a:srgbClr val="90C126">
                <a:alpha val="1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17"/>
            <p:cNvSpPr/>
            <p:nvPr/>
          </p:nvSpPr>
          <p:spPr>
            <a:xfrm>
              <a:off x="7370064" y="3572255"/>
              <a:ext cx="2688590" cy="3144520"/>
            </a:xfrm>
            <a:custGeom>
              <a:avLst/>
              <a:gdLst/>
              <a:ahLst/>
              <a:cxnLst/>
              <a:rect l="l" t="t" r="r" b="b"/>
              <a:pathLst>
                <a:path w="2688590" h="3144520" extrusionOk="0">
                  <a:moveTo>
                    <a:pt x="2688336" y="3144012"/>
                  </a:moveTo>
                  <a:lnTo>
                    <a:pt x="0" y="3144012"/>
                  </a:lnTo>
                  <a:lnTo>
                    <a:pt x="2688336" y="0"/>
                  </a:lnTo>
                  <a:lnTo>
                    <a:pt x="2688336" y="3144012"/>
                  </a:lnTo>
                  <a:close/>
                </a:path>
              </a:pathLst>
            </a:custGeom>
            <a:solidFill>
              <a:srgbClr val="54A021">
                <a:alpha val="71764"/>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17"/>
            <p:cNvSpPr/>
            <p:nvPr/>
          </p:nvSpPr>
          <p:spPr>
            <a:xfrm>
              <a:off x="7704489" y="1057655"/>
              <a:ext cx="2352675" cy="5659120"/>
            </a:xfrm>
            <a:custGeom>
              <a:avLst/>
              <a:gdLst/>
              <a:ahLst/>
              <a:cxnLst/>
              <a:rect l="l" t="t" r="r" b="b"/>
              <a:pathLst>
                <a:path w="2352675" h="5659120" extrusionOk="0">
                  <a:moveTo>
                    <a:pt x="2352387" y="5658612"/>
                  </a:moveTo>
                  <a:lnTo>
                    <a:pt x="2035395" y="5658612"/>
                  </a:lnTo>
                  <a:lnTo>
                    <a:pt x="0" y="0"/>
                  </a:lnTo>
                  <a:lnTo>
                    <a:pt x="2352387" y="0"/>
                  </a:lnTo>
                  <a:lnTo>
                    <a:pt x="2352387" y="5658612"/>
                  </a:lnTo>
                  <a:close/>
                </a:path>
              </a:pathLst>
            </a:custGeom>
            <a:solidFill>
              <a:srgbClr val="3F7718">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7"/>
            <p:cNvSpPr/>
            <p:nvPr/>
          </p:nvSpPr>
          <p:spPr>
            <a:xfrm>
              <a:off x="8991600" y="1057655"/>
              <a:ext cx="1065530" cy="5659120"/>
            </a:xfrm>
            <a:custGeom>
              <a:avLst/>
              <a:gdLst/>
              <a:ahLst/>
              <a:cxnLst/>
              <a:rect l="l" t="t" r="r" b="b"/>
              <a:pathLst>
                <a:path w="1065529" h="5659120" extrusionOk="0">
                  <a:moveTo>
                    <a:pt x="1065275" y="5658612"/>
                  </a:moveTo>
                  <a:lnTo>
                    <a:pt x="0" y="5658612"/>
                  </a:lnTo>
                  <a:lnTo>
                    <a:pt x="840342" y="0"/>
                  </a:lnTo>
                  <a:lnTo>
                    <a:pt x="1065275" y="0"/>
                  </a:lnTo>
                  <a:lnTo>
                    <a:pt x="1065275" y="5658612"/>
                  </a:lnTo>
                  <a:close/>
                </a:path>
              </a:pathLst>
            </a:custGeom>
            <a:solidFill>
              <a:srgbClr val="BFE474">
                <a:alpha val="69803"/>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7"/>
            <p:cNvSpPr/>
            <p:nvPr/>
          </p:nvSpPr>
          <p:spPr>
            <a:xfrm>
              <a:off x="9026113" y="1057655"/>
              <a:ext cx="1031240" cy="5659120"/>
            </a:xfrm>
            <a:custGeom>
              <a:avLst/>
              <a:gdLst/>
              <a:ahLst/>
              <a:cxnLst/>
              <a:rect l="l" t="t" r="r" b="b"/>
              <a:pathLst>
                <a:path w="1031240" h="5659120" extrusionOk="0">
                  <a:moveTo>
                    <a:pt x="1030762" y="5658612"/>
                  </a:moveTo>
                  <a:lnTo>
                    <a:pt x="914938" y="5658612"/>
                  </a:lnTo>
                  <a:lnTo>
                    <a:pt x="0" y="0"/>
                  </a:lnTo>
                  <a:lnTo>
                    <a:pt x="1030762" y="0"/>
                  </a:lnTo>
                  <a:lnTo>
                    <a:pt x="1030762" y="5658612"/>
                  </a:lnTo>
                  <a:close/>
                </a:path>
              </a:pathLst>
            </a:custGeom>
            <a:solidFill>
              <a:srgbClr val="90C126">
                <a:alpha val="6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7"/>
            <p:cNvSpPr/>
            <p:nvPr/>
          </p:nvSpPr>
          <p:spPr>
            <a:xfrm>
              <a:off x="8557260" y="4020311"/>
              <a:ext cx="1499870" cy="2696210"/>
            </a:xfrm>
            <a:custGeom>
              <a:avLst/>
              <a:gdLst/>
              <a:ahLst/>
              <a:cxnLst/>
              <a:rect l="l" t="t" r="r" b="b"/>
              <a:pathLst>
                <a:path w="1499870" h="2696209" extrusionOk="0">
                  <a:moveTo>
                    <a:pt x="1499615" y="2695956"/>
                  </a:moveTo>
                  <a:lnTo>
                    <a:pt x="0" y="2695956"/>
                  </a:lnTo>
                  <a:lnTo>
                    <a:pt x="1499615" y="0"/>
                  </a:lnTo>
                  <a:lnTo>
                    <a:pt x="1499615" y="2695956"/>
                  </a:lnTo>
                  <a:close/>
                </a:path>
              </a:pathLst>
            </a:custGeom>
            <a:solidFill>
              <a:srgbClr val="90C126">
                <a:alpha val="79607"/>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07" name="Google Shape;207;p17"/>
          <p:cNvSpPr/>
          <p:nvPr/>
        </p:nvSpPr>
        <p:spPr>
          <a:xfrm>
            <a:off x="0" y="1057655"/>
            <a:ext cx="696595" cy="4676140"/>
          </a:xfrm>
          <a:custGeom>
            <a:avLst/>
            <a:gdLst/>
            <a:ahLst/>
            <a:cxnLst/>
            <a:rect l="l" t="t" r="r" b="b"/>
            <a:pathLst>
              <a:path w="696595" h="4676140" extrusionOk="0">
                <a:moveTo>
                  <a:pt x="0" y="4675632"/>
                </a:moveTo>
                <a:lnTo>
                  <a:pt x="0" y="0"/>
                </a:lnTo>
                <a:lnTo>
                  <a:pt x="696468" y="0"/>
                </a:lnTo>
                <a:lnTo>
                  <a:pt x="0" y="4675632"/>
                </a:lnTo>
                <a:close/>
              </a:path>
            </a:pathLst>
          </a:custGeom>
          <a:solidFill>
            <a:srgbClr val="90C126">
              <a:alpha val="84705"/>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17"/>
          <p:cNvSpPr txBox="1"/>
          <p:nvPr/>
        </p:nvSpPr>
        <p:spPr>
          <a:xfrm>
            <a:off x="1070933" y="5368416"/>
            <a:ext cx="6852216" cy="1122097"/>
          </a:xfrm>
          <a:prstGeom prst="rect">
            <a:avLst/>
          </a:prstGeom>
          <a:noFill/>
          <a:ln>
            <a:noFill/>
          </a:ln>
        </p:spPr>
        <p:txBody>
          <a:bodyPr spcFirstLastPara="1" wrap="square" lIns="0" tIns="11425" rIns="0" bIns="0" anchor="t" anchorCtr="0">
            <a:spAutoFit/>
          </a:bodyPr>
          <a:lstStyle/>
          <a:p>
            <a:pPr marL="1013460" marR="5080" lvl="0" indent="-1001394" algn="ctr" rtl="0">
              <a:lnSpc>
                <a:spcPct val="149700"/>
              </a:lnSpc>
              <a:spcBef>
                <a:spcPts val="0"/>
              </a:spcBef>
              <a:spcAft>
                <a:spcPts val="0"/>
              </a:spcAft>
              <a:buNone/>
            </a:pPr>
            <a:r>
              <a:rPr lang="vi-VN" sz="1800" b="1" dirty="0">
                <a:solidFill>
                  <a:schemeClr val="dk2"/>
                </a:solidFill>
                <a:latin typeface="+mj-lt"/>
                <a:ea typeface="Arial"/>
                <a:cs typeface="Arial"/>
                <a:sym typeface="Arial"/>
              </a:rPr>
              <a:t>LEKAR GROUP</a:t>
            </a:r>
            <a:endParaRPr dirty="0">
              <a:latin typeface="+mj-lt"/>
            </a:endParaRPr>
          </a:p>
          <a:p>
            <a:pPr marL="1013460" marR="5080" lvl="0" indent="-1001394" algn="ctr" rtl="0">
              <a:lnSpc>
                <a:spcPct val="149700"/>
              </a:lnSpc>
              <a:spcBef>
                <a:spcPts val="90"/>
              </a:spcBef>
              <a:spcAft>
                <a:spcPts val="0"/>
              </a:spcAft>
              <a:buNone/>
            </a:pPr>
            <a:r>
              <a:rPr lang="vi-VN" sz="1450" b="1" dirty="0">
                <a:solidFill>
                  <a:schemeClr val="dk2"/>
                </a:solidFill>
                <a:latin typeface="+mj-lt"/>
                <a:ea typeface="Arial"/>
                <a:cs typeface="Arial"/>
                <a:sym typeface="Arial"/>
              </a:rPr>
              <a:t>CÔNG TY CỔ PHẦN CÔNG NGHỆ ĐÁNH BÓNG KIM LOẠI LEKA</a:t>
            </a:r>
            <a:endParaRPr dirty="0">
              <a:latin typeface="+mj-lt"/>
            </a:endParaRPr>
          </a:p>
          <a:p>
            <a:pPr marL="1013460" marR="5080" lvl="0" indent="-1001394" algn="ctr" rtl="0">
              <a:lnSpc>
                <a:spcPct val="149700"/>
              </a:lnSpc>
              <a:spcBef>
                <a:spcPts val="90"/>
              </a:spcBef>
              <a:spcAft>
                <a:spcPts val="0"/>
              </a:spcAft>
              <a:buNone/>
            </a:pPr>
            <a:r>
              <a:rPr lang="vi-VN" sz="1450" b="1" dirty="0">
                <a:solidFill>
                  <a:schemeClr val="dk2"/>
                </a:solidFill>
                <a:latin typeface="+mj-lt"/>
                <a:ea typeface="Arial"/>
                <a:cs typeface="Arial"/>
                <a:sym typeface="Arial"/>
              </a:rPr>
              <a:t>CÔNG TY CỔ PHẦN THÁI CRIPTON VIỆT NAM</a:t>
            </a:r>
            <a:endParaRPr sz="1450" dirty="0">
              <a:solidFill>
                <a:schemeClr val="dk2"/>
              </a:solidFill>
              <a:latin typeface="+mj-lt"/>
              <a:ea typeface="Arial"/>
              <a:cs typeface="Arial"/>
              <a:sym typeface="Arial"/>
            </a:endParaRPr>
          </a:p>
        </p:txBody>
      </p:sp>
      <p:pic>
        <p:nvPicPr>
          <p:cNvPr id="209" name="Google Shape;209;p17"/>
          <p:cNvPicPr preferRelativeResize="0"/>
          <p:nvPr/>
        </p:nvPicPr>
        <p:blipFill rotWithShape="1">
          <a:blip r:embed="rId3">
            <a:alphaModFix/>
          </a:blip>
          <a:srcRect t="26788" b="25712"/>
          <a:stretch/>
        </p:blipFill>
        <p:spPr>
          <a:xfrm>
            <a:off x="2598099" y="304800"/>
            <a:ext cx="3914274" cy="1859280"/>
          </a:xfrm>
          <a:prstGeom prst="rect">
            <a:avLst/>
          </a:prstGeom>
          <a:noFill/>
          <a:ln>
            <a:noFill/>
          </a:ln>
        </p:spPr>
      </p:pic>
      <p:sp>
        <p:nvSpPr>
          <p:cNvPr id="210" name="Google Shape;210;p17"/>
          <p:cNvSpPr txBox="1">
            <a:spLocks noGrp="1"/>
          </p:cNvSpPr>
          <p:nvPr>
            <p:ph type="title"/>
          </p:nvPr>
        </p:nvSpPr>
        <p:spPr>
          <a:xfrm>
            <a:off x="1295763" y="2508876"/>
            <a:ext cx="6177171" cy="1236744"/>
          </a:xfrm>
          <a:prstGeom prst="rect">
            <a:avLst/>
          </a:prstGeom>
          <a:noFill/>
          <a:ln>
            <a:noFill/>
          </a:ln>
        </p:spPr>
        <p:txBody>
          <a:bodyPr spcFirstLastPara="1" wrap="square" lIns="0" tIns="17775" rIns="0" bIns="0" anchor="t" anchorCtr="0">
            <a:spAutoFit/>
          </a:bodyPr>
          <a:lstStyle/>
          <a:p>
            <a:pPr marL="12065" marR="5080" lvl="0" indent="0" algn="ctr" rtl="0">
              <a:lnSpc>
                <a:spcPct val="99000"/>
              </a:lnSpc>
              <a:spcBef>
                <a:spcPts val="0"/>
              </a:spcBef>
              <a:spcAft>
                <a:spcPts val="0"/>
              </a:spcAft>
              <a:buNone/>
            </a:pPr>
            <a:r>
              <a:rPr lang="vi-VN" sz="4000" b="1" dirty="0">
                <a:solidFill>
                  <a:srgbClr val="FF0000"/>
                </a:solidFill>
                <a:latin typeface="+mj-lt"/>
                <a:ea typeface="Verdana"/>
                <a:cs typeface="Verdana"/>
                <a:sym typeface="Verdana"/>
              </a:rPr>
              <a:t>PHẦN </a:t>
            </a:r>
            <a:r>
              <a:rPr lang="vi-VN" sz="4000" b="1" dirty="0" smtClean="0">
                <a:solidFill>
                  <a:srgbClr val="FF0000"/>
                </a:solidFill>
                <a:latin typeface="+mj-lt"/>
                <a:ea typeface="Verdana"/>
                <a:cs typeface="Verdana"/>
                <a:sym typeface="Verdana"/>
              </a:rPr>
              <a:t>2. </a:t>
            </a:r>
            <a:r>
              <a:rPr lang="vi-VN" sz="4000" b="1" dirty="0" smtClean="0">
                <a:solidFill>
                  <a:srgbClr val="FF0000"/>
                </a:solidFill>
                <a:latin typeface="+mj-lt"/>
                <a:ea typeface="Verdana"/>
                <a:cs typeface="Verdana"/>
                <a:sym typeface="Verdana"/>
              </a:rPr>
              <a:t>TỔNG QUAN MÁY </a:t>
            </a:r>
            <a:r>
              <a:rPr lang="vi-VN" sz="4000" b="1" dirty="0" smtClean="0">
                <a:solidFill>
                  <a:srgbClr val="FF0000"/>
                </a:solidFill>
                <a:latin typeface="+mj-lt"/>
                <a:ea typeface="Verdana"/>
                <a:cs typeface="Verdana"/>
                <a:sym typeface="Verdana"/>
              </a:rPr>
              <a:t>PHUN </a:t>
            </a:r>
            <a:r>
              <a:rPr lang="vi-VN" sz="4000" b="1" dirty="0">
                <a:solidFill>
                  <a:srgbClr val="FF0000"/>
                </a:solidFill>
                <a:latin typeface="+mj-lt"/>
                <a:ea typeface="Verdana"/>
                <a:cs typeface="Verdana"/>
                <a:sym typeface="Verdana"/>
              </a:rPr>
              <a:t>CÁT</a:t>
            </a:r>
            <a:endParaRPr sz="4000" b="1" dirty="0">
              <a:solidFill>
                <a:srgbClr val="FF0000"/>
              </a:solidFill>
              <a:latin typeface="+mj-lt"/>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1603</TotalTime>
  <Words>3391</Words>
  <Application>Microsoft Office PowerPoint</Application>
  <PresentationFormat>Tùy chỉnh</PresentationFormat>
  <Paragraphs>202</Paragraphs>
  <Slides>59</Slides>
  <Notes>9</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59</vt:i4>
      </vt:variant>
    </vt:vector>
  </HeadingPairs>
  <TitlesOfParts>
    <vt:vector size="67" baseType="lpstr">
      <vt:lpstr>Arial</vt:lpstr>
      <vt:lpstr>Calibri</vt:lpstr>
      <vt:lpstr>Times New Roman</vt:lpstr>
      <vt:lpstr>Times New Roman</vt:lpstr>
      <vt:lpstr>Trebuchet MS</vt:lpstr>
      <vt:lpstr>Verdana</vt:lpstr>
      <vt:lpstr>Wingdings</vt:lpstr>
      <vt:lpstr>Office Theme</vt:lpstr>
      <vt:lpstr>CÔNG NGHỆ PHUN CÁT</vt:lpstr>
      <vt:lpstr>Phần 1. Giới thiệu chung về công nghệ phun cát Phần 2. Tổng quan máy phun cát  Phần 3. Các loại vật tư phun cát</vt:lpstr>
      <vt:lpstr>PHẦN 1. GIỚI THIỆU CHUNG VỀ CÔNG NGHỆ PHUN CÁT</vt:lpstr>
      <vt:lpstr>Hệ thống phun cát </vt:lpstr>
      <vt:lpstr>Phân loại hệ thống phun cát </vt:lpstr>
      <vt:lpstr>  </vt:lpstr>
      <vt:lpstr>Tác dụng của phun cát:  Các loại hạt mài được sử dụng  sẽ khác nhau tùy thuộc vào mục đích xử lý bề mặt. Vật liệu phun phải được lựa chọn cần thận. Điều này là do chúng có kết cầu, hình dạng, chất liệu và mật độ khác nhau, từ đó quyết định đến hiệu ứng bề mặt sau cùng sau khi phun. </vt:lpstr>
      <vt:lpstr>Kết luận </vt:lpstr>
      <vt:lpstr>PHẦN 2. TỔNG QUAN MÁY PHUN CÁT</vt:lpstr>
      <vt:lpstr>Bản trình bày PowerPoint</vt:lpstr>
      <vt:lpstr>MÁY PHUN CÁT TỰ ĐỘNG LỒNG QUAY </vt:lpstr>
      <vt:lpstr>Cấu tạo: Máy gồm có 7 bộ phận chính gồm</vt:lpstr>
      <vt:lpstr> Cửa sổ quan sát </vt:lpstr>
      <vt:lpstr>Tủ điện </vt:lpstr>
      <vt:lpstr>Máy phân tách bụi </vt:lpstr>
      <vt:lpstr>Nguyên lý làm việc</vt:lpstr>
      <vt:lpstr>Công dụng </vt:lpstr>
      <vt:lpstr>MÁY PHUN CÁT THU HỒI DI ĐỘNG BẢO VỆ MÔI TRƯỜNG</vt:lpstr>
      <vt:lpstr>Cấu tạo: máy gôm 6 bộ phận chính  </vt:lpstr>
      <vt:lpstr>  Máy chủ: Bình cát áp lực </vt:lpstr>
      <vt:lpstr>Thùng chứa liệu </vt:lpstr>
      <vt:lpstr>Bơm chân không (cung cấp năng lượng cho tuần hoàn liệu và thu hồi bụi) </vt:lpstr>
      <vt:lpstr>Nguyên lý làm việc</vt:lpstr>
      <vt:lpstr>Tính năng ưu việt</vt:lpstr>
      <vt:lpstr>MÁY PHUN CÁT MÂM XOAY</vt:lpstr>
      <vt:lpstr>Cấu tạo: máy phun cát mâm xoay gồm 4 bộ phận chính</vt:lpstr>
      <vt:lpstr>Buồng phun </vt:lpstr>
      <vt:lpstr>Mâm quay xe đẩy </vt:lpstr>
      <vt:lpstr>Nguyên lý làm việc</vt:lpstr>
      <vt:lpstr>Công dụng </vt:lpstr>
      <vt:lpstr>MÁY PHUN CÁT TIẾT KIỆM NĂNG LƯỢNG BẢO VỆ MÔI TRƯỜNG </vt:lpstr>
      <vt:lpstr>Cấu tạo: máy gồm 8 bộ phận chính</vt:lpstr>
      <vt:lpstr> Buồng phun </vt:lpstr>
      <vt:lpstr>Bộ phân tách </vt:lpstr>
      <vt:lpstr>Palăng phễu: truyền động bằng dây cu-roa </vt:lpstr>
      <vt:lpstr>Bộ thu bụi (có thể dùng bộ thu bụi ướt)</vt:lpstr>
      <vt:lpstr>Nguyên lý làm việc</vt:lpstr>
      <vt:lpstr>Ưu điểm chính của thiết bị:  Không cần phải mua máy nén khí riêng biệt, so với máy phun cát tự động truyền thống với 12-16 súng phun và máy phun tự động kiểu mâm quay thì máy này có hiệu suất phun cát cao, có thể tiết kiệm 50-75 kWh điện mỗi giờ. </vt:lpstr>
      <vt:lpstr>MÁY PHUN CÁT TỰ ĐỘNG LỒNG ĐẢO </vt:lpstr>
      <vt:lpstr>Cấu tạo: máy gôm 6 bộ phận chính</vt:lpstr>
      <vt:lpstr>Buồng phun: Lồng đảo băng tải </vt:lpstr>
      <vt:lpstr>Bộ phân tách bụi</vt:lpstr>
      <vt:lpstr>Tủ điện </vt:lpstr>
      <vt:lpstr>Nguyên lý làm việc</vt:lpstr>
      <vt:lpstr>  Các tính năng chính của máy </vt:lpstr>
      <vt:lpstr>MÁY PHUN CÁT ƯỚT</vt:lpstr>
      <vt:lpstr>Cấu tạo: máy gồm có 4 bộ phận chính </vt:lpstr>
      <vt:lpstr>Bản trình bày PowerPoint</vt:lpstr>
      <vt:lpstr>Hệ thống cung cấp và thu hồi cát:  cung cấp hạt mài và nước tạo nên áp lực khi phun. </vt:lpstr>
      <vt:lpstr>Hệ thống khí nén tạo áp lực: Tạo khí nén lên đầu súng phun </vt:lpstr>
      <vt:lpstr>Nguyên lý hoạt động </vt:lpstr>
      <vt:lpstr>Lợi ích của phun cát ướt</vt:lpstr>
      <vt:lpstr>PHẦN 3. CÁC LOẠI VẬT TƯ PHUN CÁT</vt:lpstr>
      <vt:lpstr>Bản trình bày PowerPoint</vt:lpstr>
      <vt:lpstr>HẠT THỦY TINH  </vt:lpstr>
      <vt:lpstr>Ứng dụng</vt:lpstr>
      <vt:lpstr>HẠT NHÔM OXIT NÂU/ TRẮNG </vt:lpstr>
      <vt:lpstr>Ứng dụng</vt:lpstr>
      <vt:lpstr>GIẢI PHÁP VỀ ĐÁNH BÓNG KIM LOẠI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KỸ NĂNG CSKH QUA CALL CENTER</dc:title>
  <dc:creator>LAPTOP88</dc:creator>
  <cp:lastModifiedBy>LAPTOP88</cp:lastModifiedBy>
  <cp:revision>96</cp:revision>
  <dcterms:created xsi:type="dcterms:W3CDTF">2020-04-21T09:41:58Z</dcterms:created>
  <dcterms:modified xsi:type="dcterms:W3CDTF">2021-10-12T06:37:35Z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2018-06-13T00:00:00Z</vt:filetime>
  </property>
  <property fmtid="{D5CDD505-2E9C-101B-9397-08002B2CF9AE}" pid="3" name="LastSaved">
    <vt:filetime>2020-04-21T00:00:00Z</vt:filetime>
  </property>
</Properties>
</file>